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Lst>
  <p:sldSz cy="6858000" cx="12192000"/>
  <p:notesSz cx="6858000" cy="9144000"/>
  <p:embeddedFontLst>
    <p:embeddedFont>
      <p:font typeface="Poppins"/>
      <p:regular r:id="rId80"/>
      <p:bold r:id="rId81"/>
      <p:italic r:id="rId82"/>
      <p:boldItalic r:id="rId83"/>
    </p:embeddedFont>
    <p:embeddedFont>
      <p:font typeface="Work Sans"/>
      <p:regular r:id="rId84"/>
      <p:bold r:id="rId85"/>
      <p:italic r:id="rId86"/>
      <p:boldItalic r:id="rId87"/>
    </p:embeddedFont>
    <p:embeddedFont>
      <p:font typeface="Noto Sans Symbols"/>
      <p:regular r:id="rId88"/>
      <p:bold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WorkSans-regular.fntdata"/><Relationship Id="rId83" Type="http://schemas.openxmlformats.org/officeDocument/2006/relationships/font" Target="fonts/Poppins-boldItalic.fntdata"/><Relationship Id="rId42" Type="http://schemas.openxmlformats.org/officeDocument/2006/relationships/slide" Target="slides/slide38.xml"/><Relationship Id="rId86" Type="http://schemas.openxmlformats.org/officeDocument/2006/relationships/font" Target="fonts/WorkSans-italic.fntdata"/><Relationship Id="rId41" Type="http://schemas.openxmlformats.org/officeDocument/2006/relationships/slide" Target="slides/slide37.xml"/><Relationship Id="rId85" Type="http://schemas.openxmlformats.org/officeDocument/2006/relationships/font" Target="fonts/WorkSans-bold.fntdata"/><Relationship Id="rId44" Type="http://schemas.openxmlformats.org/officeDocument/2006/relationships/slide" Target="slides/slide40.xml"/><Relationship Id="rId88" Type="http://schemas.openxmlformats.org/officeDocument/2006/relationships/font" Target="fonts/NotoSansSymbols-regular.fntdata"/><Relationship Id="rId43" Type="http://schemas.openxmlformats.org/officeDocument/2006/relationships/slide" Target="slides/slide39.xml"/><Relationship Id="rId87" Type="http://schemas.openxmlformats.org/officeDocument/2006/relationships/font" Target="fonts/WorkSans-boldItalic.fntdata"/><Relationship Id="rId46" Type="http://schemas.openxmlformats.org/officeDocument/2006/relationships/slide" Target="slides/slide42.xml"/><Relationship Id="rId45" Type="http://schemas.openxmlformats.org/officeDocument/2006/relationships/slide" Target="slides/slide41.xml"/><Relationship Id="rId89" Type="http://schemas.openxmlformats.org/officeDocument/2006/relationships/font" Target="fonts/NotoSansSymbols-bold.fntdata"/><Relationship Id="rId80" Type="http://schemas.openxmlformats.org/officeDocument/2006/relationships/font" Target="fonts/Poppins-regular.fntdata"/><Relationship Id="rId82" Type="http://schemas.openxmlformats.org/officeDocument/2006/relationships/font" Target="fonts/Poppins-italic.fntdata"/><Relationship Id="rId81" Type="http://schemas.openxmlformats.org/officeDocument/2006/relationships/font" Target="fonts/Poppi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pt-P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 name="Google Shape;4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 name="Google Shape;5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 name="Google Shape;6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 name="Google Shape;6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96" name="Google Shape;9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104" name="Google Shape;10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esentation Title">
  <p:cSld name="1_Presentation Title">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2_Photo and text 2">
    <p:bg>
      <p:bgPr>
        <a:blipFill>
          <a:blip r:embed="rId2">
            <a:alphaModFix/>
          </a:blip>
          <a:stretch>
            <a:fillRect/>
          </a:stretch>
        </a:blipFill>
      </p:bgPr>
    </p:bg>
    <p:spTree>
      <p:nvGrpSpPr>
        <p:cNvPr id="43" name="Shape 43"/>
        <p:cNvGrpSpPr/>
        <p:nvPr/>
      </p:nvGrpSpPr>
      <p:grpSpPr>
        <a:xfrm>
          <a:off x="0" y="0"/>
          <a:ext cx="0" cy="0"/>
          <a:chOff x="0" y="0"/>
          <a:chExt cx="0" cy="0"/>
        </a:xfrm>
      </p:grpSpPr>
      <p:sp>
        <p:nvSpPr>
          <p:cNvPr id="44" name="Google Shape;44;p11"/>
          <p:cNvSpPr/>
          <p:nvPr>
            <p:ph idx="2" type="pic"/>
          </p:nvPr>
        </p:nvSpPr>
        <p:spPr>
          <a:xfrm>
            <a:off x="6430854" y="954749"/>
            <a:ext cx="5109300" cy="5109300"/>
          </a:xfrm>
          <a:prstGeom prst="ellipse">
            <a:avLst/>
          </a:prstGeom>
          <a:noFill/>
          <a:ln>
            <a:noFill/>
          </a:ln>
        </p:spPr>
      </p:sp>
      <p:sp>
        <p:nvSpPr>
          <p:cNvPr id="45" name="Google Shape;45;p11"/>
          <p:cNvSpPr txBox="1"/>
          <p:nvPr>
            <p:ph type="title"/>
          </p:nvPr>
        </p:nvSpPr>
        <p:spPr>
          <a:xfrm>
            <a:off x="1004742" y="1836785"/>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46" name="Google Shape;46;p11"/>
          <p:cNvSpPr txBox="1"/>
          <p:nvPr>
            <p:ph idx="1" type="body"/>
          </p:nvPr>
        </p:nvSpPr>
        <p:spPr>
          <a:xfrm>
            <a:off x="1004742" y="3471210"/>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amp; photo" type="obj">
  <p:cSld name="OBJECT">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1_photo and text">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p:nvPr>
            <p:ph idx="2" type="pic"/>
          </p:nvPr>
        </p:nvSpPr>
        <p:spPr>
          <a:xfrm>
            <a:off x="1053511" y="1185443"/>
            <a:ext cx="5109300" cy="5109300"/>
          </a:xfrm>
          <a:prstGeom prst="ellipse">
            <a:avLst/>
          </a:prstGeom>
          <a:noFill/>
          <a:ln>
            <a:noFill/>
          </a:ln>
        </p:spPr>
      </p:sp>
      <p:sp>
        <p:nvSpPr>
          <p:cNvPr id="22" name="Google Shape;22;p4"/>
          <p:cNvSpPr txBox="1"/>
          <p:nvPr>
            <p:ph type="title"/>
          </p:nvPr>
        </p:nvSpPr>
        <p:spPr>
          <a:xfrm>
            <a:off x="7497821" y="1425724"/>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23" name="Google Shape;23;p4"/>
          <p:cNvSpPr txBox="1"/>
          <p:nvPr>
            <p:ph idx="1" type="body"/>
          </p:nvPr>
        </p:nvSpPr>
        <p:spPr>
          <a:xfrm>
            <a:off x="7497821" y="3060149"/>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 &amp; photo">
  <p:cSld name="2_text &amp; photo">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5"/>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 &amp; photo 2">
  <p:cSld name="2_text &amp; photo 2">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amp; photo 2">
  <p:cSld name="1_text &amp; photo 2">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7"/>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esentation Title">
  <p:cSld name="2_Presentation Title">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8"/>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1_Photo and text 2">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9"/>
          <p:cNvSpPr/>
          <p:nvPr>
            <p:ph idx="2" type="pic"/>
          </p:nvPr>
        </p:nvSpPr>
        <p:spPr>
          <a:xfrm>
            <a:off x="6430854" y="954749"/>
            <a:ext cx="5109300" cy="5109300"/>
          </a:xfrm>
          <a:prstGeom prst="ellipse">
            <a:avLst/>
          </a:prstGeom>
          <a:noFill/>
          <a:ln>
            <a:noFill/>
          </a:ln>
        </p:spPr>
      </p:sp>
      <p:sp>
        <p:nvSpPr>
          <p:cNvPr id="37" name="Google Shape;37;p9"/>
          <p:cNvSpPr txBox="1"/>
          <p:nvPr>
            <p:ph type="title"/>
          </p:nvPr>
        </p:nvSpPr>
        <p:spPr>
          <a:xfrm>
            <a:off x="1004742" y="1836785"/>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38" name="Google Shape;38;p9"/>
          <p:cNvSpPr txBox="1"/>
          <p:nvPr>
            <p:ph idx="1" type="body"/>
          </p:nvPr>
        </p:nvSpPr>
        <p:spPr>
          <a:xfrm>
            <a:off x="1004742" y="3471210"/>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2_photo and text">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10"/>
          <p:cNvSpPr/>
          <p:nvPr>
            <p:ph idx="2" type="pic"/>
          </p:nvPr>
        </p:nvSpPr>
        <p:spPr>
          <a:xfrm>
            <a:off x="1053511" y="1185443"/>
            <a:ext cx="5109300" cy="5109300"/>
          </a:xfrm>
          <a:prstGeom prst="ellipse">
            <a:avLst/>
          </a:prstGeom>
          <a:noFill/>
          <a:ln>
            <a:noFill/>
          </a:ln>
        </p:spPr>
      </p:sp>
      <p:sp>
        <p:nvSpPr>
          <p:cNvPr id="41" name="Google Shape;41;p10"/>
          <p:cNvSpPr txBox="1"/>
          <p:nvPr>
            <p:ph type="title"/>
          </p:nvPr>
        </p:nvSpPr>
        <p:spPr>
          <a:xfrm>
            <a:off x="7497821" y="1425724"/>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42" name="Google Shape;42;p10"/>
          <p:cNvSpPr txBox="1"/>
          <p:nvPr>
            <p:ph idx="1" type="body"/>
          </p:nvPr>
        </p:nvSpPr>
        <p:spPr>
          <a:xfrm>
            <a:off x="7497821" y="3060149"/>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P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9.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www.youtube.com/watch?v=1b4PvmMCy2Y&amp;t=3s" TargetMode="External"/><Relationship Id="rId4" Type="http://schemas.openxmlformats.org/officeDocument/2006/relationships/image" Target="../media/image1.png"/><Relationship Id="rId5" Type="http://schemas.openxmlformats.org/officeDocument/2006/relationships/hyperlink" Target="http://www.youtube.com/watch?v=1b4PvmMCy2Y" TargetMode="External"/><Relationship Id="rId6"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s://get.plickers.com/" TargetMode="External"/><Relationship Id="rId4" Type="http://schemas.openxmlformats.org/officeDocument/2006/relationships/hyperlink" Target="https://www.mentimeter.com/" TargetMode="External"/><Relationship Id="rId5" Type="http://schemas.openxmlformats.org/officeDocument/2006/relationships/hyperlink" Target="https://padlet.com/" TargetMode="External"/><Relationship Id="rId6" Type="http://schemas.openxmlformats.org/officeDocument/2006/relationships/hyperlink" Target="https://www.goconqr.com/" TargetMode="External"/><Relationship Id="rId7"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8.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youtube.com/watch?v=tLHrC1ISPXE" TargetMode="External"/><Relationship Id="rId4" Type="http://schemas.openxmlformats.org/officeDocument/2006/relationships/image" Target="../media/image1.png"/><Relationship Id="rId5" Type="http://schemas.openxmlformats.org/officeDocument/2006/relationships/hyperlink" Target="http://www.youtube.com/watch?v=tLHrC1ISPXE" TargetMode="External"/><Relationship Id="rId6"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hyperlink" Target="https://www.youtube.com/watch?v=pGLTJw0GSxk" TargetMode="External"/><Relationship Id="rId4" Type="http://schemas.openxmlformats.org/officeDocument/2006/relationships/image" Target="../media/image1.png"/><Relationship Id="rId5" Type="http://schemas.openxmlformats.org/officeDocument/2006/relationships/hyperlink" Target="http://www.youtube.com/watch?v=pGLTJw0GSxk" TargetMode="External"/><Relationship Id="rId6"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youtu.be/GaRu2gBLhec" TargetMode="External"/><Relationship Id="rId4" Type="http://schemas.openxmlformats.org/officeDocument/2006/relationships/image" Target="../media/image1.png"/><Relationship Id="rId5" Type="http://schemas.openxmlformats.org/officeDocument/2006/relationships/hyperlink" Target="http://www.youtube.com/watch?v=GaRu2gBLhec" TargetMode="External"/><Relationship Id="rId6" Type="http://schemas.openxmlformats.org/officeDocument/2006/relationships/image" Target="../media/image1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5.jp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hyperlink" Target="https://www.idrlabs.com/pt/inteligencias-multiplas/teste.php" TargetMode="Externa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6.jp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16.jpg"/><Relationship Id="rId4" Type="http://schemas.openxmlformats.org/officeDocument/2006/relationships/hyperlink" Target="https://www.tec4everyone2us.eu/categories" TargetMode="External"/><Relationship Id="rId5"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9.png"/><Relationship Id="rId4" Type="http://schemas.openxmlformats.org/officeDocument/2006/relationships/image" Target="../media/image18.jpg"/><Relationship Id="rId5" Type="http://schemas.openxmlformats.org/officeDocument/2006/relationships/image" Target="../media/image21.jpg"/><Relationship Id="rId6"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0.jpg"/><Relationship Id="rId4" Type="http://schemas.openxmlformats.org/officeDocument/2006/relationships/image" Target="../media/image22.jpg"/><Relationship Id="rId5" Type="http://schemas.openxmlformats.org/officeDocument/2006/relationships/image" Target="../media/image23.png"/><Relationship Id="rId6" Type="http://schemas.openxmlformats.org/officeDocument/2006/relationships/image" Target="../media/image24.jpg"/><Relationship Id="rId7" Type="http://schemas.openxmlformats.org/officeDocument/2006/relationships/image" Target="../media/image25.png"/><Relationship Id="rId8"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7.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5.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6.jp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hyperlink" Target="https://play.google.com/store/apps/details?id=com.Erasmus.TECUS" TargetMode="External"/><Relationship Id="rId6" Type="http://schemas.openxmlformats.org/officeDocument/2006/relationships/hyperlink" Target="https://apps.apple.com/pt/app/tec-us2-0/id6452801084?l=en-GB" TargetMode="External"/><Relationship Id="rId7"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40.png"/><Relationship Id="rId6"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36.png"/><Relationship Id="rId4" Type="http://schemas.openxmlformats.org/officeDocument/2006/relationships/image" Target="../media/image50.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36.png"/><Relationship Id="rId4" Type="http://schemas.openxmlformats.org/officeDocument/2006/relationships/image" Target="../media/image47.png"/><Relationship Id="rId5" Type="http://schemas.openxmlformats.org/officeDocument/2006/relationships/hyperlink" Target="https://www.tec4everyone2us.eu/c%C3%B3pia-coming-soon" TargetMode="External"/><Relationship Id="rId6"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6.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4.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s://www.tec4everyone2us.eu/" TargetMode="Externa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3.png"/><Relationship Id="rId4" Type="http://schemas.openxmlformats.org/officeDocument/2006/relationships/image" Target="../media/image61.png"/><Relationship Id="rId5" Type="http://schemas.openxmlformats.org/officeDocument/2006/relationships/image" Target="../media/image60.png"/><Relationship Id="rId6" Type="http://schemas.openxmlformats.org/officeDocument/2006/relationships/image" Target="../media/image62.png"/><Relationship Id="rId7"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1.png"/><Relationship Id="rId4" Type="http://schemas.openxmlformats.org/officeDocument/2006/relationships/image" Target="../media/image53.png"/><Relationship Id="rId5" Type="http://schemas.openxmlformats.org/officeDocument/2006/relationships/image" Target="../media/image56.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2.png"/><Relationship Id="rId4" Type="http://schemas.openxmlformats.org/officeDocument/2006/relationships/hyperlink" Target="https://www.youtube.com/watch?v=BO1Nae_EBvQ" TargetMode="External"/><Relationship Id="rId5" Type="http://schemas.openxmlformats.org/officeDocument/2006/relationships/image" Target="../media/image1.png"/><Relationship Id="rId6" Type="http://schemas.openxmlformats.org/officeDocument/2006/relationships/hyperlink" Target="http://www.youtube.com/watch?v=BO1Nae_EBvQ" TargetMode="External"/><Relationship Id="rId7"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7.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4.jpg"/><Relationship Id="rId5"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1.png"/><Relationship Id="rId4" Type="http://schemas.openxmlformats.org/officeDocument/2006/relationships/image" Target="../media/image6.jp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2.png"/><Relationship Id="rId4" Type="http://schemas.openxmlformats.org/officeDocument/2006/relationships/image" Target="../media/image5.jp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 name="Shape 50"/>
        <p:cNvGrpSpPr/>
        <p:nvPr/>
      </p:nvGrpSpPr>
      <p:grpSpPr>
        <a:xfrm>
          <a:off x="0" y="0"/>
          <a:ext cx="0" cy="0"/>
          <a:chOff x="0" y="0"/>
          <a:chExt cx="0" cy="0"/>
        </a:xfrm>
      </p:grpSpPr>
      <p:sp>
        <p:nvSpPr>
          <p:cNvPr id="51" name="Google Shape;51;p12"/>
          <p:cNvSpPr txBox="1"/>
          <p:nvPr>
            <p:ph type="ctrTitle"/>
          </p:nvPr>
        </p:nvSpPr>
        <p:spPr>
          <a:xfrm>
            <a:off x="1927654" y="2131540"/>
            <a:ext cx="8336692" cy="30891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a:buNone/>
            </a:pPr>
            <a:r>
              <a:rPr lang="pt-PT">
                <a:solidFill>
                  <a:schemeClr val="lt1"/>
                </a:solidFill>
                <a:latin typeface="Arial"/>
                <a:ea typeface="Arial"/>
                <a:cs typeface="Arial"/>
                <a:sym typeface="Arial"/>
              </a:rPr>
              <a:t>TEC++US 2.0</a:t>
            </a:r>
            <a:endParaRPr>
              <a:solidFill>
                <a:schemeClr val="lt1"/>
              </a:solidFill>
              <a:latin typeface="Arial"/>
              <a:ea typeface="Arial"/>
              <a:cs typeface="Arial"/>
              <a:sym typeface="Arial"/>
            </a:endParaRPr>
          </a:p>
        </p:txBody>
      </p:sp>
      <p:pic>
        <p:nvPicPr>
          <p:cNvPr id="52" name="Google Shape;52;p12"/>
          <p:cNvPicPr preferRelativeResize="0"/>
          <p:nvPr/>
        </p:nvPicPr>
        <p:blipFill rotWithShape="1">
          <a:blip r:embed="rId4">
            <a:alphaModFix/>
          </a:blip>
          <a:srcRect b="29300" l="8000" r="0" t="46850"/>
          <a:stretch/>
        </p:blipFill>
        <p:spPr>
          <a:xfrm>
            <a:off x="1457325" y="417041"/>
            <a:ext cx="3020802" cy="7831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t/>
            </a:r>
            <a:endParaRPr/>
          </a:p>
        </p:txBody>
      </p:sp>
      <p:sp>
        <p:nvSpPr>
          <p:cNvPr id="114" name="Google Shape;114;p21"/>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FFFFFF"/>
              </a:buClr>
              <a:buSzPts val="1800"/>
              <a:buChar char="•"/>
            </a:pPr>
            <a:r>
              <a:rPr lang="pt-PT" sz="1800">
                <a:solidFill>
                  <a:srgbClr val="FFFFFF"/>
                </a:solidFill>
                <a:latin typeface="Calibri"/>
                <a:ea typeface="Calibri"/>
                <a:cs typeface="Calibri"/>
                <a:sym typeface="Calibri"/>
              </a:rPr>
              <a:t>Tony Booth descrie participarea la clasa incluzivă astfel:</a:t>
            </a:r>
            <a:endParaRPr b="0"/>
          </a:p>
          <a:p>
            <a:pPr indent="-228600" lvl="0" marL="228600" rtl="0" algn="just">
              <a:lnSpc>
                <a:spcPct val="90000"/>
              </a:lnSpc>
              <a:spcBef>
                <a:spcPts val="0"/>
              </a:spcBef>
              <a:spcAft>
                <a:spcPts val="0"/>
              </a:spcAft>
              <a:buClr>
                <a:schemeClr val="lt1"/>
              </a:buClr>
              <a:buSzPts val="2400"/>
              <a:buChar char="•"/>
            </a:pPr>
            <a:br>
              <a:rPr b="0" lang="pt-PT"/>
            </a:br>
            <a:r>
              <a:rPr b="0" i="0" lang="pt-PT" sz="1800" u="none" strike="noStrike">
                <a:solidFill>
                  <a:srgbClr val="FFFFFF"/>
                </a:solidFill>
                <a:latin typeface="Calibri"/>
                <a:ea typeface="Calibri"/>
                <a:cs typeface="Calibri"/>
                <a:sym typeface="Calibri"/>
              </a:rPr>
              <a:t>[...] I</a:t>
            </a:r>
            <a:r>
              <a:rPr lang="pt-PT" sz="1800">
                <a:solidFill>
                  <a:srgbClr val="FFFFFF"/>
                </a:solidFill>
                <a:latin typeface="Calibri"/>
                <a:ea typeface="Calibri"/>
                <a:cs typeface="Calibri"/>
                <a:sym typeface="Calibri"/>
              </a:rPr>
              <a:t>Aceasta implică învățarea împreună cu ceilalți și colaborarea cu ei în clase comune. Aceasta implică un compromis activ intre  ceea ce este învățat și predat și de a avea un cuvânt de spus despre modul în care este experimentată educația.  A participa înseamnă și a fi recunoscut și acceptat : particip cu tine atunci când mă recunoști ca fiind o persoană la fel ca tine și mă accepți așa cum sunt.</a:t>
            </a:r>
            <a:endParaRPr b="0"/>
          </a:p>
          <a:p>
            <a:pPr indent="-228600" lvl="0" marL="228600" rtl="0" algn="r">
              <a:lnSpc>
                <a:spcPct val="90000"/>
              </a:lnSpc>
              <a:spcBef>
                <a:spcPts val="0"/>
              </a:spcBef>
              <a:spcAft>
                <a:spcPts val="0"/>
              </a:spcAft>
              <a:buClr>
                <a:schemeClr val="lt1"/>
              </a:buClr>
              <a:buSzPts val="2400"/>
              <a:buChar char="•"/>
            </a:pPr>
            <a:br>
              <a:rPr b="0" lang="pt-PT"/>
            </a:br>
            <a:r>
              <a:rPr b="0" i="0" lang="pt-PT" sz="1800" u="none" strike="noStrike">
                <a:solidFill>
                  <a:srgbClr val="FFFFFF"/>
                </a:solidFill>
                <a:latin typeface="Calibri"/>
                <a:ea typeface="Calibri"/>
                <a:cs typeface="Calibri"/>
                <a:sym typeface="Calibri"/>
              </a:rPr>
              <a:t>(Booth 2003:2)</a:t>
            </a:r>
            <a:endParaRPr b="0"/>
          </a:p>
          <a:p>
            <a:pPr indent="-228600" lvl="0" marL="228600" rtl="0" algn="l">
              <a:lnSpc>
                <a:spcPct val="90000"/>
              </a:lnSpc>
              <a:spcBef>
                <a:spcPts val="1000"/>
              </a:spcBef>
              <a:spcAft>
                <a:spcPts val="0"/>
              </a:spcAft>
              <a:buClr>
                <a:schemeClr val="lt1"/>
              </a:buClr>
              <a:buSzPts val="2400"/>
              <a:buChar char="•"/>
            </a:pPr>
            <a:br>
              <a:rPr lang="pt-PT"/>
            </a:br>
            <a:endParaRPr/>
          </a:p>
        </p:txBody>
      </p:sp>
      <p:pic>
        <p:nvPicPr>
          <p:cNvPr id="115" name="Google Shape;115;p2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990"/>
              <a:buFont typeface="Arial"/>
              <a:buNone/>
            </a:pPr>
            <a:r>
              <a:rPr b="0" lang="pt-PT" sz="3400">
                <a:solidFill>
                  <a:srgbClr val="FFFFFF"/>
                </a:solidFill>
                <a:latin typeface="Calibri"/>
                <a:ea typeface="Calibri"/>
                <a:cs typeface="Calibri"/>
                <a:sym typeface="Calibri"/>
              </a:rPr>
              <a:t>                           </a:t>
            </a:r>
            <a:endParaRPr b="0" sz="34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990"/>
              <a:buFont typeface="Arial"/>
              <a:buNone/>
            </a:pPr>
            <a:r>
              <a:rPr b="0" lang="pt-PT" sz="3400">
                <a:solidFill>
                  <a:srgbClr val="FFFFFF"/>
                </a:solidFill>
                <a:latin typeface="Calibri"/>
                <a:ea typeface="Calibri"/>
                <a:cs typeface="Calibri"/>
                <a:sym typeface="Calibri"/>
              </a:rPr>
              <a:t>                              Cum s-a ajuns aici?</a:t>
            </a:r>
            <a:endParaRPr b="0" sz="34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990"/>
              <a:buFont typeface="Arial"/>
              <a:buNone/>
            </a:pPr>
            <a:r>
              <a:t/>
            </a:r>
            <a:endParaRPr b="0" sz="3400">
              <a:solidFill>
                <a:srgbClr val="FFFFFF"/>
              </a:solidFill>
              <a:latin typeface="Calibri"/>
              <a:ea typeface="Calibri"/>
              <a:cs typeface="Calibri"/>
              <a:sym typeface="Calibri"/>
            </a:endParaRPr>
          </a:p>
          <a:p>
            <a:pPr indent="0" lvl="0" marL="0" rtl="0" algn="l">
              <a:lnSpc>
                <a:spcPct val="90000"/>
              </a:lnSpc>
              <a:spcBef>
                <a:spcPts val="0"/>
              </a:spcBef>
              <a:spcAft>
                <a:spcPts val="0"/>
              </a:spcAft>
              <a:buClr>
                <a:srgbClr val="FFFFFF"/>
              </a:buClr>
              <a:buSzPts val="2700"/>
              <a:buFont typeface="Calibri"/>
              <a:buNone/>
            </a:pPr>
            <a:r>
              <a:t/>
            </a:r>
            <a:endParaRPr b="0" sz="2700">
              <a:solidFill>
                <a:srgbClr val="FFFFFF"/>
              </a:solidFill>
              <a:latin typeface="Calibri"/>
              <a:ea typeface="Calibri"/>
              <a:cs typeface="Calibri"/>
              <a:sym typeface="Calibri"/>
            </a:endParaRPr>
          </a:p>
        </p:txBody>
      </p:sp>
      <p:sp>
        <p:nvSpPr>
          <p:cNvPr id="121" name="Google Shape;121;p22"/>
          <p:cNvSpPr/>
          <p:nvPr/>
        </p:nvSpPr>
        <p:spPr>
          <a:xfrm>
            <a:off x="1143000" y="2870200"/>
            <a:ext cx="2641600" cy="1701800"/>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cap="none" strike="noStrike">
                <a:solidFill>
                  <a:srgbClr val="FFFFFF"/>
                </a:solidFill>
                <a:latin typeface="Calibri"/>
                <a:ea typeface="Calibri"/>
                <a:cs typeface="Calibri"/>
                <a:sym typeface="Calibri"/>
              </a:rPr>
              <a:t>1940… </a:t>
            </a:r>
            <a:r>
              <a:rPr lang="pt-PT" sz="1800">
                <a:solidFill>
                  <a:srgbClr val="FFFFFF"/>
                </a:solidFill>
                <a:latin typeface="Calibri"/>
                <a:ea typeface="Calibri"/>
                <a:cs typeface="Calibri"/>
                <a:sym typeface="Calibri"/>
              </a:rPr>
              <a:t>Există încă centre pentru persoanele cu dizabilități</a:t>
            </a:r>
            <a:endParaRPr b="0" i="0" sz="1800" u="none" cap="none" strike="noStrike">
              <a:solidFill>
                <a:schemeClr val="lt1"/>
              </a:solidFill>
              <a:latin typeface="Calibri"/>
              <a:ea typeface="Calibri"/>
              <a:cs typeface="Calibri"/>
              <a:sym typeface="Calibri"/>
            </a:endParaRPr>
          </a:p>
          <a:p>
            <a:pPr indent="0" lvl="0" marL="0" marR="0" rtl="0" algn="l">
              <a:spcBef>
                <a:spcPts val="0"/>
              </a:spcBef>
              <a:spcAft>
                <a:spcPts val="0"/>
              </a:spcAft>
              <a:buNone/>
            </a:pPr>
            <a:br>
              <a:rPr b="0" i="0" lang="pt-PT" sz="1800" u="none" cap="none" strike="noStrike">
                <a:solidFill>
                  <a:schemeClr val="lt1"/>
                </a:solidFill>
                <a:latin typeface="Calibri"/>
                <a:ea typeface="Calibri"/>
                <a:cs typeface="Calibri"/>
                <a:sym typeface="Calibri"/>
              </a:rPr>
            </a:br>
            <a:endParaRPr sz="1800">
              <a:solidFill>
                <a:schemeClr val="lt1"/>
              </a:solidFill>
              <a:latin typeface="Calibri"/>
              <a:ea typeface="Calibri"/>
              <a:cs typeface="Calibri"/>
              <a:sym typeface="Calibri"/>
            </a:endParaRPr>
          </a:p>
        </p:txBody>
      </p:sp>
      <p:sp>
        <p:nvSpPr>
          <p:cNvPr id="122" name="Google Shape;122;p22"/>
          <p:cNvSpPr/>
          <p:nvPr/>
        </p:nvSpPr>
        <p:spPr>
          <a:xfrm>
            <a:off x="4089400" y="2946400"/>
            <a:ext cx="4673600" cy="1320800"/>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Schimbarea filosofiei privind educația incluzivă</a:t>
            </a:r>
            <a:endParaRPr sz="1800">
              <a:solidFill>
                <a:schemeClr val="lt1"/>
              </a:solidFill>
              <a:latin typeface="Calibri"/>
              <a:ea typeface="Calibri"/>
              <a:cs typeface="Calibri"/>
              <a:sym typeface="Calibri"/>
            </a:endParaRPr>
          </a:p>
        </p:txBody>
      </p:sp>
      <p:pic>
        <p:nvPicPr>
          <p:cNvPr id="123" name="Google Shape;123;p22"/>
          <p:cNvPicPr preferRelativeResize="0"/>
          <p:nvPr/>
        </p:nvPicPr>
        <p:blipFill rotWithShape="1">
          <a:blip r:embed="rId3">
            <a:alphaModFix/>
          </a:blip>
          <a:srcRect b="0" l="0" r="0" t="0"/>
          <a:stretch/>
        </p:blipFill>
        <p:spPr>
          <a:xfrm>
            <a:off x="6692900" y="2108200"/>
            <a:ext cx="4749800" cy="4749800"/>
          </a:xfrm>
          <a:prstGeom prst="rect">
            <a:avLst/>
          </a:prstGeom>
          <a:noFill/>
          <a:ln>
            <a:noFill/>
          </a:ln>
        </p:spPr>
      </p:pic>
      <p:sp>
        <p:nvSpPr>
          <p:cNvPr id="124" name="Google Shape;124;p22"/>
          <p:cNvSpPr txBox="1"/>
          <p:nvPr/>
        </p:nvSpPr>
        <p:spPr>
          <a:xfrm>
            <a:off x="3517901" y="4967188"/>
            <a:ext cx="37464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pt-PT" sz="1800" u="none" strike="noStrike">
                <a:solidFill>
                  <a:srgbClr val="FFFFFF"/>
                </a:solidFill>
                <a:latin typeface="Calibri"/>
                <a:ea typeface="Calibri"/>
                <a:cs typeface="Calibri"/>
                <a:sym typeface="Calibri"/>
              </a:rPr>
              <a:t>I</a:t>
            </a:r>
            <a:r>
              <a:rPr lang="pt-PT" sz="1800">
                <a:solidFill>
                  <a:srgbClr val="FFFFFF"/>
                </a:solidFill>
                <a:latin typeface="Calibri"/>
                <a:ea typeface="Calibri"/>
                <a:cs typeface="Calibri"/>
                <a:sym typeface="Calibri"/>
              </a:rPr>
              <a:t>În anii '60:</a:t>
            </a:r>
            <a:endParaRPr sz="18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primele asociații ale părinților;</a:t>
            </a:r>
            <a:endParaRPr sz="18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Perspective umaniste cu accent pe Declarația Drepturilor Copilului și a Drepturilor Omului;</a:t>
            </a:r>
            <a:endParaRPr sz="1800">
              <a:solidFill>
                <a:srgbClr val="FFFFFF"/>
              </a:solidFill>
              <a:latin typeface="Calibri"/>
              <a:ea typeface="Calibri"/>
              <a:cs typeface="Calibri"/>
              <a:sym typeface="Calibri"/>
            </a:endParaRPr>
          </a:p>
          <a:p>
            <a:pPr indent="0" lvl="0" marL="0" marR="0" rtl="0" algn="l">
              <a:spcBef>
                <a:spcPts val="0"/>
              </a:spcBef>
              <a:spcAft>
                <a:spcPts val="0"/>
              </a:spcAft>
              <a:buNone/>
            </a:pPr>
            <a:r>
              <a:t/>
            </a:r>
            <a:endParaRPr sz="1800">
              <a:solidFill>
                <a:srgbClr val="FFFFFF"/>
              </a:solidFill>
              <a:latin typeface="Calibri"/>
              <a:ea typeface="Calibri"/>
              <a:cs typeface="Calibri"/>
              <a:sym typeface="Calibri"/>
            </a:endParaRPr>
          </a:p>
          <a:p>
            <a:pPr indent="0" lvl="0" marL="0" marR="0" rtl="0" algn="l">
              <a:spcBef>
                <a:spcPts val="0"/>
              </a:spcBef>
              <a:spcAft>
                <a:spcPts val="0"/>
              </a:spcAft>
              <a:buNone/>
            </a:pPr>
            <a:br>
              <a:rPr lang="pt-PT"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125" name="Google Shape;125;p22"/>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4375"/>
              <a:buFont typeface="Arial"/>
              <a:buNone/>
            </a:pPr>
            <a:r>
              <a:t/>
            </a:r>
            <a:endParaRPr b="0" sz="32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ct val="34375"/>
              <a:buFont typeface="Arial"/>
              <a:buNone/>
            </a:pPr>
            <a:r>
              <a:rPr b="0" lang="pt-PT" sz="3200">
                <a:solidFill>
                  <a:srgbClr val="FFFFFF"/>
                </a:solidFill>
                <a:latin typeface="Calibri"/>
                <a:ea typeface="Calibri"/>
                <a:cs typeface="Calibri"/>
                <a:sym typeface="Calibri"/>
              </a:rPr>
              <a:t>De la normalizare la incluziune:</a:t>
            </a:r>
            <a:endParaRPr b="0" sz="32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ct val="34375"/>
              <a:buFont typeface="Arial"/>
              <a:buNone/>
            </a:pPr>
            <a:r>
              <a:t/>
            </a:r>
            <a:endParaRPr b="0" sz="3200">
              <a:solidFill>
                <a:srgbClr val="FFFFFF"/>
              </a:solidFill>
              <a:latin typeface="Calibri"/>
              <a:ea typeface="Calibri"/>
              <a:cs typeface="Calibri"/>
              <a:sym typeface="Calibri"/>
            </a:endParaRPr>
          </a:p>
          <a:p>
            <a:pPr indent="0" lvl="0" marL="0" rtl="0" algn="l">
              <a:lnSpc>
                <a:spcPct val="90000"/>
              </a:lnSpc>
              <a:spcBef>
                <a:spcPts val="0"/>
              </a:spcBef>
              <a:spcAft>
                <a:spcPts val="0"/>
              </a:spcAft>
              <a:buClr>
                <a:srgbClr val="FFFFFF"/>
              </a:buClr>
              <a:buSzPct val="100000"/>
              <a:buFont typeface="Calibri"/>
              <a:buNone/>
            </a:pPr>
            <a:r>
              <a:t/>
            </a:r>
            <a:endParaRPr b="0" sz="3200">
              <a:solidFill>
                <a:srgbClr val="FFFFFF"/>
              </a:solidFill>
              <a:latin typeface="Calibri"/>
              <a:ea typeface="Calibri"/>
              <a:cs typeface="Calibri"/>
              <a:sym typeface="Calibri"/>
            </a:endParaRPr>
          </a:p>
        </p:txBody>
      </p:sp>
      <p:sp>
        <p:nvSpPr>
          <p:cNvPr id="131" name="Google Shape;131;p23"/>
          <p:cNvSpPr txBox="1"/>
          <p:nvPr>
            <p:ph idx="1" type="body"/>
          </p:nvPr>
        </p:nvSpPr>
        <p:spPr>
          <a:xfrm>
            <a:off x="1062604" y="1911174"/>
            <a:ext cx="10066791" cy="3836433"/>
          </a:xfrm>
          <a:prstGeom prst="rect">
            <a:avLst/>
          </a:prstGeom>
          <a:noFill/>
          <a:ln>
            <a:noFill/>
          </a:ln>
        </p:spPr>
        <p:txBody>
          <a:bodyPr anchorCtr="0" anchor="t" bIns="45700" lIns="91425" spcFirstLastPara="1" rIns="91425" wrap="square" tIns="45700">
            <a:normAutofit fontScale="92500" lnSpcReduction="20000"/>
          </a:bodyPr>
          <a:lstStyle/>
          <a:p>
            <a:pPr indent="-217170" lvl="0" marL="228600" rtl="0" algn="just">
              <a:lnSpc>
                <a:spcPct val="90000"/>
              </a:lnSpc>
              <a:spcBef>
                <a:spcPts val="0"/>
              </a:spcBef>
              <a:spcAft>
                <a:spcPts val="0"/>
              </a:spcAft>
              <a:buSzPct val="100000"/>
              <a:buChar char="•"/>
            </a:pPr>
            <a:r>
              <a:t/>
            </a:r>
            <a:endParaRPr/>
          </a:p>
          <a:p>
            <a:pPr indent="-217170" lvl="0" marL="228600" rtl="0" algn="just">
              <a:lnSpc>
                <a:spcPct val="90000"/>
              </a:lnSpc>
              <a:spcBef>
                <a:spcPts val="0"/>
              </a:spcBef>
              <a:spcAft>
                <a:spcPts val="0"/>
              </a:spcAft>
              <a:buSzPct val="100000"/>
              <a:buChar char="•"/>
            </a:pPr>
            <a:r>
              <a:rPr lang="pt-PT"/>
              <a:t>Aspecte care au contribuit la problema instituționalizării persoanelor cu dizabilități:</a:t>
            </a:r>
            <a:endParaRPr/>
          </a:p>
          <a:p>
            <a:pPr indent="-217170" lvl="0" marL="228600" rtl="0" algn="just">
              <a:lnSpc>
                <a:spcPct val="90000"/>
              </a:lnSpc>
              <a:spcBef>
                <a:spcPts val="0"/>
              </a:spcBef>
              <a:spcAft>
                <a:spcPts val="0"/>
              </a:spcAft>
              <a:buSzPct val="100000"/>
              <a:buChar char="•"/>
            </a:pPr>
            <a:r>
              <a:t/>
            </a:r>
            <a:endParaRPr/>
          </a:p>
          <a:p>
            <a:pPr indent="-217170" lvl="0" marL="228600" rtl="0" algn="just">
              <a:lnSpc>
                <a:spcPct val="90000"/>
              </a:lnSpc>
              <a:spcBef>
                <a:spcPts val="0"/>
              </a:spcBef>
              <a:spcAft>
                <a:spcPts val="0"/>
              </a:spcAft>
              <a:buSzPct val="100000"/>
              <a:buChar char="•"/>
            </a:pPr>
            <a:r>
              <a:rPr lang="pt-PT"/>
              <a:t>dezvoltarea asociațiilor de părinți;</a:t>
            </a:r>
            <a:endParaRPr/>
          </a:p>
          <a:p>
            <a:pPr indent="-217170" lvl="0" marL="228600" rtl="0" algn="just">
              <a:lnSpc>
                <a:spcPct val="90000"/>
              </a:lnSpc>
              <a:spcBef>
                <a:spcPts val="0"/>
              </a:spcBef>
              <a:spcAft>
                <a:spcPts val="0"/>
              </a:spcAft>
              <a:buSzPct val="100000"/>
              <a:buChar char="•"/>
            </a:pPr>
            <a:r>
              <a:rPr lang="pt-PT"/>
              <a:t>persoanele cu dizabilități și voluntarii;</a:t>
            </a:r>
            <a:endParaRPr/>
          </a:p>
          <a:p>
            <a:pPr indent="-217170" lvl="0" marL="228600" rtl="0" algn="just">
              <a:lnSpc>
                <a:spcPct val="90000"/>
              </a:lnSpc>
              <a:spcBef>
                <a:spcPts val="0"/>
              </a:spcBef>
              <a:spcAft>
                <a:spcPts val="0"/>
              </a:spcAft>
              <a:buSzPct val="100000"/>
              <a:buChar char="•"/>
            </a:pPr>
            <a:r>
              <a:rPr lang="pt-PT"/>
              <a:t>conștientizarea societății cu privire la dezumanizarea în multe instituții;</a:t>
            </a:r>
            <a:endParaRPr/>
          </a:p>
          <a:p>
            <a:pPr indent="-217170" lvl="0" marL="228600" rtl="0" algn="just">
              <a:lnSpc>
                <a:spcPct val="90000"/>
              </a:lnSpc>
              <a:spcBef>
                <a:spcPts val="0"/>
              </a:spcBef>
              <a:spcAft>
                <a:spcPts val="0"/>
              </a:spcAft>
              <a:buSzPct val="100000"/>
              <a:buChar char="•"/>
            </a:pPr>
            <a:r>
              <a:rPr lang="pt-PT"/>
              <a:t> calitatea slabă a serviciilor în aceste instituții; cost economic ridicat </a:t>
            </a:r>
            <a:endParaRPr/>
          </a:p>
          <a:p>
            <a:pPr indent="0" lvl="0" marL="228600" rtl="0" algn="just">
              <a:lnSpc>
                <a:spcPct val="90000"/>
              </a:lnSpc>
              <a:spcBef>
                <a:spcPts val="0"/>
              </a:spcBef>
              <a:spcAft>
                <a:spcPts val="0"/>
              </a:spcAft>
              <a:buNone/>
            </a:pPr>
            <a:r>
              <a:t/>
            </a:r>
            <a:endParaRPr/>
          </a:p>
          <a:p>
            <a:pPr indent="0" lvl="0" marL="228600" rtl="0" algn="just">
              <a:lnSpc>
                <a:spcPct val="90000"/>
              </a:lnSpc>
              <a:spcBef>
                <a:spcPts val="0"/>
              </a:spcBef>
              <a:spcAft>
                <a:spcPts val="0"/>
              </a:spcAft>
              <a:buNone/>
            </a:pPr>
            <a:r>
              <a:t/>
            </a:r>
            <a:endParaRPr/>
          </a:p>
          <a:p>
            <a:pPr indent="0" lvl="0" marL="228600" rtl="0" algn="just">
              <a:lnSpc>
                <a:spcPct val="90000"/>
              </a:lnSpc>
              <a:spcBef>
                <a:spcPts val="0"/>
              </a:spcBef>
              <a:spcAft>
                <a:spcPts val="0"/>
              </a:spcAft>
              <a:buNone/>
            </a:pPr>
            <a:r>
              <a:rPr lang="pt-PT">
                <a:solidFill>
                  <a:srgbClr val="7030A0"/>
                </a:solidFill>
              </a:rPr>
              <a:t>Drepturile copiilor și tinerilor cu dizabilități, care au acordat deja dreptul la educație, egalitate de șanse și participare în societate.</a:t>
            </a:r>
            <a:endParaRPr>
              <a:solidFill>
                <a:srgbClr val="7030A0"/>
              </a:solidFill>
            </a:endParaRPr>
          </a:p>
          <a:p>
            <a:pPr indent="0" lvl="0" marL="228600" rtl="0" algn="just">
              <a:lnSpc>
                <a:spcPct val="90000"/>
              </a:lnSpc>
              <a:spcBef>
                <a:spcPts val="0"/>
              </a:spcBef>
              <a:spcAft>
                <a:spcPts val="0"/>
              </a:spcAft>
              <a:buNone/>
            </a:pPr>
            <a:r>
              <a:t/>
            </a:r>
            <a:endParaRPr>
              <a:solidFill>
                <a:srgbClr val="7030A0"/>
              </a:solidFill>
            </a:endParaRPr>
          </a:p>
          <a:p>
            <a:pPr indent="-76200" lvl="0" marL="228600" rtl="0" algn="l">
              <a:lnSpc>
                <a:spcPct val="90000"/>
              </a:lnSpc>
              <a:spcBef>
                <a:spcPts val="1000"/>
              </a:spcBef>
              <a:spcAft>
                <a:spcPts val="0"/>
              </a:spcAft>
              <a:buClr>
                <a:schemeClr val="lt1"/>
              </a:buClr>
              <a:buSzPct val="100000"/>
              <a:buNone/>
            </a:pPr>
            <a:r>
              <a:t/>
            </a:r>
            <a:endParaRPr/>
          </a:p>
        </p:txBody>
      </p:sp>
      <p:pic>
        <p:nvPicPr>
          <p:cNvPr id="132" name="Google Shape;132;p2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4"/>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990"/>
              <a:buFont typeface="Arial"/>
              <a:buNone/>
            </a:pPr>
            <a:r>
              <a:rPr lang="pt-PT" sz="3000"/>
              <a:t>Activitatile de Instruire care schimbă opiniile</a:t>
            </a:r>
            <a:endParaRPr sz="3000"/>
          </a:p>
          <a:p>
            <a:pPr indent="0" lvl="0" marL="0" rtl="0" algn="l">
              <a:lnSpc>
                <a:spcPct val="90000"/>
              </a:lnSpc>
              <a:spcBef>
                <a:spcPts val="0"/>
              </a:spcBef>
              <a:spcAft>
                <a:spcPts val="0"/>
              </a:spcAft>
              <a:buClr>
                <a:schemeClr val="dk1"/>
              </a:buClr>
              <a:buSzPts val="990"/>
              <a:buFont typeface="Arial"/>
              <a:buNone/>
            </a:pPr>
            <a:r>
              <a:t/>
            </a:r>
            <a:endParaRPr sz="3000"/>
          </a:p>
          <a:p>
            <a:pPr indent="0" lvl="0" marL="0" rtl="0" algn="l">
              <a:lnSpc>
                <a:spcPct val="90000"/>
              </a:lnSpc>
              <a:spcBef>
                <a:spcPts val="0"/>
              </a:spcBef>
              <a:spcAft>
                <a:spcPts val="0"/>
              </a:spcAft>
              <a:buClr>
                <a:schemeClr val="lt1"/>
              </a:buClr>
              <a:buSzPts val="2700"/>
              <a:buFont typeface="Arial"/>
              <a:buNone/>
            </a:pPr>
            <a:r>
              <a:t/>
            </a:r>
            <a:endParaRPr sz="3000"/>
          </a:p>
        </p:txBody>
      </p:sp>
      <p:sp>
        <p:nvSpPr>
          <p:cNvPr id="138" name="Google Shape;138;p24"/>
          <p:cNvSpPr txBox="1"/>
          <p:nvPr>
            <p:ph idx="1" type="body"/>
          </p:nvPr>
        </p:nvSpPr>
        <p:spPr>
          <a:xfrm>
            <a:off x="1110608" y="6185854"/>
            <a:ext cx="9487948" cy="49774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u="sng">
                <a:solidFill>
                  <a:schemeClr val="hlink"/>
                </a:solidFill>
                <a:hlinkClick r:id="rId3"/>
              </a:rPr>
              <a:t>https://www.youtube.com/watch?v=1b4PvmMCy2Y&amp;t=3s</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139" name="Google Shape;139;p24"/>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descr="Colocamos câmeras escondidas em diversas academias do Rio de Janeiro. Mas a intenção não era fazer um experimento. &#10;Apenas mostrar a realidade.&#10;&#10;E a realidade é que ver um atleta Paralímpico de perto é algo muito, muito surpreendente.&#10;&#10;Jogos Paralímpicos Rio 2016. #TEMQUEIR" id="140" name="Google Shape;140;p24" title="O Treino que Muda Opiniões – Rio 2016">
            <a:hlinkClick r:id="rId5"/>
          </p:cNvPr>
          <p:cNvPicPr preferRelativeResize="0"/>
          <p:nvPr/>
        </p:nvPicPr>
        <p:blipFill>
          <a:blip r:embed="rId6">
            <a:alphaModFix/>
          </a:blip>
          <a:stretch>
            <a:fillRect/>
          </a:stretch>
        </p:blipFill>
        <p:spPr>
          <a:xfrm>
            <a:off x="1417750" y="1493700"/>
            <a:ext cx="8159950" cy="4589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5"/>
          <p:cNvSpPr txBox="1"/>
          <p:nvPr>
            <p:ph type="title"/>
          </p:nvPr>
        </p:nvSpPr>
        <p:spPr>
          <a:xfrm>
            <a:off x="1560350" y="365125"/>
            <a:ext cx="10066800" cy="1631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EVOLUTIA</a:t>
            </a:r>
            <a:endParaRPr/>
          </a:p>
        </p:txBody>
      </p:sp>
      <p:sp>
        <p:nvSpPr>
          <p:cNvPr id="146" name="Google Shape;146;p25"/>
          <p:cNvSpPr txBox="1"/>
          <p:nvPr/>
        </p:nvSpPr>
        <p:spPr>
          <a:xfrm>
            <a:off x="1560350" y="1377557"/>
            <a:ext cx="61008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pt-PT" sz="2000">
                <a:solidFill>
                  <a:srgbClr val="FFFFFF"/>
                </a:solidFill>
                <a:latin typeface="Calibri"/>
                <a:ea typeface="Calibri"/>
                <a:cs typeface="Calibri"/>
                <a:sym typeface="Calibri"/>
              </a:rPr>
              <a:t>Evoluția modelului medical/prescriptiv la un model social</a:t>
            </a:r>
            <a:endParaRPr sz="2000">
              <a:solidFill>
                <a:srgbClr val="FFFFFF"/>
              </a:solidFill>
              <a:latin typeface="Calibri"/>
              <a:ea typeface="Calibri"/>
              <a:cs typeface="Calibri"/>
              <a:sym typeface="Calibri"/>
            </a:endParaRPr>
          </a:p>
          <a:p>
            <a:pPr indent="0" lvl="0" marL="0" marR="0" rtl="0" algn="l">
              <a:spcBef>
                <a:spcPts val="0"/>
              </a:spcBef>
              <a:spcAft>
                <a:spcPts val="0"/>
              </a:spcAft>
              <a:buNone/>
            </a:pPr>
            <a:r>
              <a:t/>
            </a:r>
            <a:endParaRPr sz="2000">
              <a:solidFill>
                <a:srgbClr val="FFFFFF"/>
              </a:solidFill>
              <a:latin typeface="Calibri"/>
              <a:ea typeface="Calibri"/>
              <a:cs typeface="Calibri"/>
              <a:sym typeface="Calibri"/>
            </a:endParaRPr>
          </a:p>
        </p:txBody>
      </p:sp>
      <p:sp>
        <p:nvSpPr>
          <p:cNvPr id="147" name="Google Shape;147;p25"/>
          <p:cNvSpPr/>
          <p:nvPr/>
        </p:nvSpPr>
        <p:spPr>
          <a:xfrm>
            <a:off x="1285876" y="2528887"/>
            <a:ext cx="3757612" cy="1769179"/>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Perspectivă centrată pe problemele elevilor</a:t>
            </a:r>
            <a:endParaRPr sz="1800">
              <a:solidFill>
                <a:srgbClr val="FFFFFF"/>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8" name="Google Shape;148;p25"/>
          <p:cNvSpPr/>
          <p:nvPr/>
        </p:nvSpPr>
        <p:spPr>
          <a:xfrm>
            <a:off x="1285876" y="4750504"/>
            <a:ext cx="3757612" cy="1769179"/>
          </a:xfrm>
          <a:prstGeom prst="rect">
            <a:avLst/>
          </a:prstGeom>
          <a:solidFill>
            <a:schemeClr val="accent3"/>
          </a:solidFill>
          <a:ln cap="flat" cmpd="sng" w="1270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Utilizarea privilegiată a specialiștilor ca agenți de intervenție educațională</a:t>
            </a:r>
            <a:endParaRPr sz="1800">
              <a:solidFill>
                <a:schemeClr val="lt1"/>
              </a:solidFill>
              <a:latin typeface="Calibri"/>
              <a:ea typeface="Calibri"/>
              <a:cs typeface="Calibri"/>
              <a:sym typeface="Calibri"/>
            </a:endParaRPr>
          </a:p>
        </p:txBody>
      </p:sp>
      <p:sp>
        <p:nvSpPr>
          <p:cNvPr id="149" name="Google Shape;149;p25"/>
          <p:cNvSpPr/>
          <p:nvPr/>
        </p:nvSpPr>
        <p:spPr>
          <a:xfrm>
            <a:off x="6096000" y="2528886"/>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Perspectivă centrată pe situația globală a predării și învățării</a:t>
            </a:r>
            <a:endParaRPr sz="1800">
              <a:solidFill>
                <a:srgbClr val="FFFFFF"/>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0" name="Google Shape;150;p25"/>
          <p:cNvSpPr/>
          <p:nvPr/>
        </p:nvSpPr>
        <p:spPr>
          <a:xfrm>
            <a:off x="6056780" y="4639867"/>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Perspectivă centrată în pedagogie ca agent al schimbării</a:t>
            </a:r>
            <a:endParaRPr sz="1800">
              <a:solidFill>
                <a:srgbClr val="FFFFFF"/>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cxnSp>
        <p:nvCxnSpPr>
          <p:cNvPr id="151" name="Google Shape;151;p25"/>
          <p:cNvCxnSpPr>
            <a:stCxn id="147" idx="3"/>
            <a:endCxn id="149" idx="1"/>
          </p:cNvCxnSpPr>
          <p:nvPr/>
        </p:nvCxnSpPr>
        <p:spPr>
          <a:xfrm>
            <a:off x="5043488" y="3413477"/>
            <a:ext cx="1052400"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52" name="Google Shape;152;p25"/>
          <p:cNvCxnSpPr/>
          <p:nvPr/>
        </p:nvCxnSpPr>
        <p:spPr>
          <a:xfrm>
            <a:off x="5037712" y="5629093"/>
            <a:ext cx="1044000" cy="0"/>
          </a:xfrm>
          <a:prstGeom prst="straightConnector1">
            <a:avLst/>
          </a:prstGeom>
          <a:noFill/>
          <a:ln cap="flat" cmpd="sng" w="38100">
            <a:solidFill>
              <a:schemeClr val="accent1"/>
            </a:solidFill>
            <a:prstDash val="solid"/>
            <a:miter lim="800000"/>
            <a:headEnd len="sm" w="sm" type="none"/>
            <a:tailEnd len="med" w="med" type="triangle"/>
          </a:ln>
        </p:spPr>
      </p:cxnSp>
      <p:pic>
        <p:nvPicPr>
          <p:cNvPr id="153" name="Google Shape;153;p25"/>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EVOLUTIA</a:t>
            </a:r>
            <a:endParaRPr/>
          </a:p>
        </p:txBody>
      </p:sp>
      <p:sp>
        <p:nvSpPr>
          <p:cNvPr id="159" name="Google Shape;159;p26"/>
          <p:cNvSpPr txBox="1"/>
          <p:nvPr/>
        </p:nvSpPr>
        <p:spPr>
          <a:xfrm>
            <a:off x="1560350" y="1377557"/>
            <a:ext cx="61008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pt-PT" sz="2000">
                <a:solidFill>
                  <a:srgbClr val="FFFFFF"/>
                </a:solidFill>
                <a:latin typeface="Calibri"/>
                <a:ea typeface="Calibri"/>
                <a:cs typeface="Calibri"/>
                <a:sym typeface="Calibri"/>
              </a:rPr>
              <a:t>Evoluția modelului medical/prescriptiv la un model social</a:t>
            </a:r>
            <a:endParaRPr sz="20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t/>
            </a:r>
            <a:endParaRPr sz="2000">
              <a:solidFill>
                <a:srgbClr val="FFFFFF"/>
              </a:solidFill>
              <a:latin typeface="Calibri"/>
              <a:ea typeface="Calibri"/>
              <a:cs typeface="Calibri"/>
              <a:sym typeface="Calibri"/>
            </a:endParaRPr>
          </a:p>
          <a:p>
            <a:pPr indent="0" lvl="0" marL="0" marR="0" rtl="0" algn="l">
              <a:spcBef>
                <a:spcPts val="0"/>
              </a:spcBef>
              <a:spcAft>
                <a:spcPts val="0"/>
              </a:spcAft>
              <a:buNone/>
            </a:pPr>
            <a:r>
              <a:t/>
            </a:r>
            <a:endParaRPr sz="2000">
              <a:solidFill>
                <a:srgbClr val="FFFFFF"/>
              </a:solidFill>
              <a:latin typeface="Calibri"/>
              <a:ea typeface="Calibri"/>
              <a:cs typeface="Calibri"/>
              <a:sym typeface="Calibri"/>
            </a:endParaRPr>
          </a:p>
        </p:txBody>
      </p:sp>
      <p:sp>
        <p:nvSpPr>
          <p:cNvPr id="160" name="Google Shape;160;p26"/>
          <p:cNvSpPr/>
          <p:nvPr/>
        </p:nvSpPr>
        <p:spPr>
          <a:xfrm>
            <a:off x="1285876" y="2528887"/>
            <a:ext cx="3757500" cy="17691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Separarea elevilor în categorii etichetate distinct și apoi grupate  într-un mod presupus omogen</a:t>
            </a:r>
            <a:endParaRPr sz="1800">
              <a:solidFill>
                <a:schemeClr val="lt1"/>
              </a:solidFill>
              <a:latin typeface="Calibri"/>
              <a:ea typeface="Calibri"/>
              <a:cs typeface="Calibri"/>
              <a:sym typeface="Calibri"/>
            </a:endParaRPr>
          </a:p>
        </p:txBody>
      </p:sp>
      <p:sp>
        <p:nvSpPr>
          <p:cNvPr id="161" name="Google Shape;161;p26"/>
          <p:cNvSpPr/>
          <p:nvPr/>
        </p:nvSpPr>
        <p:spPr>
          <a:xfrm>
            <a:off x="1285876" y="4750504"/>
            <a:ext cx="3757612" cy="1769179"/>
          </a:xfrm>
          <a:prstGeom prst="rect">
            <a:avLst/>
          </a:prstGeom>
          <a:solidFill>
            <a:schemeClr val="accent3"/>
          </a:solidFill>
          <a:ln cap="flat" cmpd="sng" w="1270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Utilizarea generalizată a</a:t>
            </a:r>
            <a:endParaRPr sz="1800">
              <a:solidFill>
                <a:srgbClr val="FFFFFF"/>
              </a:solidFill>
              <a:latin typeface="Calibri"/>
              <a:ea typeface="Calibri"/>
              <a:cs typeface="Calibri"/>
              <a:sym typeface="Calibri"/>
            </a:endParaRPr>
          </a:p>
          <a:p>
            <a:pPr indent="0" lvl="0" marL="0" marR="0" rtl="0" algn="ctr">
              <a:spcBef>
                <a:spcPts val="0"/>
              </a:spcBef>
              <a:spcAft>
                <a:spcPts val="0"/>
              </a:spcAft>
              <a:buNone/>
            </a:pPr>
            <a:r>
              <a:rPr lang="pt-PT" sz="1800">
                <a:solidFill>
                  <a:srgbClr val="FFFFFF"/>
                </a:solidFill>
                <a:latin typeface="Calibri"/>
                <a:ea typeface="Calibri"/>
                <a:cs typeface="Calibri"/>
                <a:sym typeface="Calibri"/>
              </a:rPr>
              <a:t>  spațiior separate</a:t>
            </a:r>
            <a:endParaRPr sz="1800">
              <a:solidFill>
                <a:srgbClr val="FFFFFF"/>
              </a:solidFill>
              <a:latin typeface="Calibri"/>
              <a:ea typeface="Calibri"/>
              <a:cs typeface="Calibri"/>
              <a:sym typeface="Calibri"/>
            </a:endParaRPr>
          </a:p>
        </p:txBody>
      </p:sp>
      <p:sp>
        <p:nvSpPr>
          <p:cNvPr id="162" name="Google Shape;162;p26"/>
          <p:cNvSpPr/>
          <p:nvPr/>
        </p:nvSpPr>
        <p:spPr>
          <a:xfrm>
            <a:off x="6096000" y="2528886"/>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Individualizarea predării în grupuri eterogene</a:t>
            </a:r>
            <a:endParaRPr sz="1800">
              <a:solidFill>
                <a:srgbClr val="FFFFFF"/>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3" name="Google Shape;163;p26"/>
          <p:cNvSpPr/>
          <p:nvPr/>
        </p:nvSpPr>
        <p:spPr>
          <a:xfrm>
            <a:off x="6056780" y="4639867"/>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Spații educaționale utilizate de studenți</a:t>
            </a:r>
            <a:endParaRPr sz="1800">
              <a:solidFill>
                <a:srgbClr val="FFFFFF"/>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cxnSp>
        <p:nvCxnSpPr>
          <p:cNvPr id="164" name="Google Shape;164;p26"/>
          <p:cNvCxnSpPr>
            <a:stCxn id="160" idx="3"/>
            <a:endCxn id="162" idx="1"/>
          </p:cNvCxnSpPr>
          <p:nvPr/>
        </p:nvCxnSpPr>
        <p:spPr>
          <a:xfrm>
            <a:off x="5043376" y="3413437"/>
            <a:ext cx="1052700"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65" name="Google Shape;165;p26"/>
          <p:cNvCxnSpPr/>
          <p:nvPr/>
        </p:nvCxnSpPr>
        <p:spPr>
          <a:xfrm>
            <a:off x="5037712" y="5629093"/>
            <a:ext cx="1044000" cy="0"/>
          </a:xfrm>
          <a:prstGeom prst="straightConnector1">
            <a:avLst/>
          </a:prstGeom>
          <a:noFill/>
          <a:ln cap="flat" cmpd="sng" w="38100">
            <a:solidFill>
              <a:schemeClr val="accent1"/>
            </a:solidFill>
            <a:prstDash val="solid"/>
            <a:miter lim="800000"/>
            <a:headEnd len="sm" w="sm" type="none"/>
            <a:tailEnd len="med" w="med" type="triangle"/>
          </a:ln>
        </p:spPr>
      </p:cxnSp>
      <p:pic>
        <p:nvPicPr>
          <p:cNvPr id="166" name="Google Shape;166;p26"/>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000"/>
              <a:buFont typeface="Arial"/>
              <a:buNone/>
            </a:pPr>
            <a:r>
              <a:rPr lang="pt-PT"/>
              <a:t>EVOLUTIA</a:t>
            </a:r>
            <a:endParaRPr/>
          </a:p>
          <a:p>
            <a:pPr indent="0" lvl="0" marL="0" rtl="0" algn="l">
              <a:lnSpc>
                <a:spcPct val="90000"/>
              </a:lnSpc>
              <a:spcBef>
                <a:spcPts val="0"/>
              </a:spcBef>
              <a:spcAft>
                <a:spcPts val="0"/>
              </a:spcAft>
              <a:buClr>
                <a:schemeClr val="lt1"/>
              </a:buClr>
              <a:buSzPts val="3000"/>
              <a:buFont typeface="Arial"/>
              <a:buNone/>
            </a:pPr>
            <a:r>
              <a:t/>
            </a:r>
            <a:endParaRPr/>
          </a:p>
        </p:txBody>
      </p:sp>
      <p:sp>
        <p:nvSpPr>
          <p:cNvPr id="172" name="Google Shape;172;p27"/>
          <p:cNvSpPr txBox="1"/>
          <p:nvPr/>
        </p:nvSpPr>
        <p:spPr>
          <a:xfrm>
            <a:off x="1560350" y="1377557"/>
            <a:ext cx="61008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2000">
                <a:solidFill>
                  <a:schemeClr val="lt1"/>
                </a:solidFill>
                <a:latin typeface="Calibri"/>
                <a:ea typeface="Calibri"/>
                <a:cs typeface="Calibri"/>
                <a:sym typeface="Calibri"/>
              </a:rPr>
              <a:t>Evoluția modelului medical/prescriptiv la un model social</a:t>
            </a:r>
            <a:endParaRPr sz="2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000">
              <a:solidFill>
                <a:srgbClr val="FFFFFF"/>
              </a:solidFill>
              <a:latin typeface="Calibri"/>
              <a:ea typeface="Calibri"/>
              <a:cs typeface="Calibri"/>
              <a:sym typeface="Calibri"/>
            </a:endParaRPr>
          </a:p>
        </p:txBody>
      </p:sp>
      <p:sp>
        <p:nvSpPr>
          <p:cNvPr id="173" name="Google Shape;173;p27"/>
          <p:cNvSpPr/>
          <p:nvPr/>
        </p:nvSpPr>
        <p:spPr>
          <a:xfrm>
            <a:off x="1285876" y="2528887"/>
            <a:ext cx="3757612" cy="1769179"/>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Distincție radicală între elevii cu nevoi speciale și restul</a:t>
            </a:r>
            <a:endParaRPr sz="1800">
              <a:solidFill>
                <a:srgbClr val="FFFFFF"/>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4" name="Google Shape;174;p27"/>
          <p:cNvSpPr/>
          <p:nvPr/>
        </p:nvSpPr>
        <p:spPr>
          <a:xfrm>
            <a:off x="6096000" y="2528886"/>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Nu -compartimentării elevilor în grupuri închise; Orice student, în orice moment, poate avea nevoie de sprijin individualizat</a:t>
            </a:r>
            <a:endParaRPr sz="1800">
              <a:solidFill>
                <a:srgbClr val="FFFFFF"/>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cxnSp>
        <p:nvCxnSpPr>
          <p:cNvPr id="175" name="Google Shape;175;p27"/>
          <p:cNvCxnSpPr>
            <a:stCxn id="173" idx="3"/>
            <a:endCxn id="174" idx="1"/>
          </p:cNvCxnSpPr>
          <p:nvPr/>
        </p:nvCxnSpPr>
        <p:spPr>
          <a:xfrm>
            <a:off x="5043488" y="3413477"/>
            <a:ext cx="1052400" cy="0"/>
          </a:xfrm>
          <a:prstGeom prst="straightConnector1">
            <a:avLst/>
          </a:prstGeom>
          <a:noFill/>
          <a:ln cap="flat" cmpd="sng" w="38100">
            <a:solidFill>
              <a:schemeClr val="accent1"/>
            </a:solidFill>
            <a:prstDash val="solid"/>
            <a:miter lim="800000"/>
            <a:headEnd len="sm" w="sm" type="none"/>
            <a:tailEnd len="med" w="med" type="triangle"/>
          </a:ln>
        </p:spPr>
      </p:cxnSp>
      <p:pic>
        <p:nvPicPr>
          <p:cNvPr id="176" name="Google Shape;176;p2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EVOLUTIA</a:t>
            </a:r>
            <a:endParaRPr/>
          </a:p>
        </p:txBody>
      </p:sp>
      <p:sp>
        <p:nvSpPr>
          <p:cNvPr id="182" name="Google Shape;182;p28"/>
          <p:cNvSpPr/>
          <p:nvPr/>
        </p:nvSpPr>
        <p:spPr>
          <a:xfrm>
            <a:off x="785810" y="1928813"/>
            <a:ext cx="2143125" cy="3243262"/>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l">
              <a:spcBef>
                <a:spcPts val="0"/>
              </a:spcBef>
              <a:spcAft>
                <a:spcPts val="0"/>
              </a:spcAft>
              <a:buClr>
                <a:schemeClr val="dk1"/>
              </a:buClr>
              <a:buSzPts val="1100"/>
              <a:buFont typeface="Arial"/>
              <a:buNone/>
            </a:pPr>
            <a:r>
              <a:rPr lang="pt-PT" sz="1800">
                <a:solidFill>
                  <a:schemeClr val="lt1"/>
                </a:solidFill>
              </a:rPr>
              <a:t>Sa cautam să realizam  o educație care să acorde simultan principiile "echității" și "calității".</a:t>
            </a:r>
            <a:endParaRPr sz="1800">
              <a:solidFill>
                <a:schemeClr val="lt1"/>
              </a:solidFill>
            </a:endParaRPr>
          </a:p>
          <a:p>
            <a:pPr indent="0" lvl="0" marL="0" marR="0" rtl="0" algn="ctr">
              <a:spcBef>
                <a:spcPts val="0"/>
              </a:spcBef>
              <a:spcAft>
                <a:spcPts val="0"/>
              </a:spcAft>
              <a:buClr>
                <a:schemeClr val="dk1"/>
              </a:buClr>
              <a:buSzPts val="1100"/>
              <a:buFont typeface="Arial"/>
              <a:buNone/>
            </a:pPr>
            <a:r>
              <a:t/>
            </a:r>
            <a:endParaRPr sz="1800">
              <a:solidFill>
                <a:schemeClr val="lt1"/>
              </a:solidFill>
            </a:endParaRPr>
          </a:p>
          <a:p>
            <a:pPr indent="0" lvl="0" marL="0" marR="0" rtl="0" algn="ctr">
              <a:spcBef>
                <a:spcPts val="0"/>
              </a:spcBef>
              <a:spcAft>
                <a:spcPts val="0"/>
              </a:spcAft>
              <a:buNone/>
            </a:pPr>
            <a:r>
              <a:t/>
            </a:r>
            <a:endParaRPr sz="1800">
              <a:solidFill>
                <a:schemeClr val="lt1"/>
              </a:solidFill>
            </a:endParaRPr>
          </a:p>
        </p:txBody>
      </p:sp>
      <p:sp>
        <p:nvSpPr>
          <p:cNvPr id="183" name="Google Shape;183;p28"/>
          <p:cNvSpPr/>
          <p:nvPr/>
        </p:nvSpPr>
        <p:spPr>
          <a:xfrm>
            <a:off x="3052760" y="1928813"/>
            <a:ext cx="2143125" cy="2914650"/>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None/>
            </a:pPr>
            <a:r>
              <a:rPr lang="pt-PT" sz="1800">
                <a:solidFill>
                  <a:schemeClr val="lt1"/>
                </a:solidFill>
              </a:rPr>
              <a:t>Promovarea dezvoltării de proiecte educaționale și curriculare bazate pe incluziune</a:t>
            </a:r>
            <a:r>
              <a:rPr b="0" i="0" lang="pt-PT" sz="1800" u="none" strike="noStrike">
                <a:solidFill>
                  <a:schemeClr val="lt1"/>
                </a:solidFill>
                <a:latin typeface="Arial"/>
                <a:ea typeface="Arial"/>
                <a:cs typeface="Arial"/>
                <a:sym typeface="Arial"/>
              </a:rPr>
              <a:t>.</a:t>
            </a:r>
            <a:endParaRPr sz="1800">
              <a:solidFill>
                <a:schemeClr val="lt1"/>
              </a:solidFill>
              <a:latin typeface="Arial"/>
              <a:ea typeface="Arial"/>
              <a:cs typeface="Arial"/>
              <a:sym typeface="Arial"/>
            </a:endParaRPr>
          </a:p>
        </p:txBody>
      </p:sp>
      <p:sp>
        <p:nvSpPr>
          <p:cNvPr id="184" name="Google Shape;184;p28"/>
          <p:cNvSpPr/>
          <p:nvPr/>
        </p:nvSpPr>
        <p:spPr>
          <a:xfrm>
            <a:off x="5319710" y="1928813"/>
            <a:ext cx="2143125" cy="4564062"/>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l">
              <a:spcBef>
                <a:spcPts val="0"/>
              </a:spcBef>
              <a:spcAft>
                <a:spcPts val="0"/>
              </a:spcAft>
              <a:buNone/>
            </a:pPr>
            <a:r>
              <a:rPr lang="pt-PT" sz="1800">
                <a:solidFill>
                  <a:schemeClr val="lt1"/>
                </a:solidFill>
              </a:rPr>
              <a:t>Dezvoltarea unei școli pentru toți în care sistemele de sprijin, interne sau externe ale școlii, își sporesc competența pentru un răspuns eficient la diversitatea elevilor</a:t>
            </a:r>
            <a:endParaRPr sz="1800">
              <a:solidFill>
                <a:schemeClr val="lt1"/>
              </a:solidFill>
              <a:latin typeface="Arial"/>
              <a:ea typeface="Arial"/>
              <a:cs typeface="Arial"/>
              <a:sym typeface="Arial"/>
            </a:endParaRPr>
          </a:p>
        </p:txBody>
      </p:sp>
      <p:sp>
        <p:nvSpPr>
          <p:cNvPr id="185" name="Google Shape;185;p28"/>
          <p:cNvSpPr/>
          <p:nvPr/>
        </p:nvSpPr>
        <p:spPr>
          <a:xfrm>
            <a:off x="7586660" y="1928813"/>
            <a:ext cx="2143125" cy="248602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None/>
            </a:pPr>
            <a:r>
              <a:rPr lang="pt-PT" sz="1800">
                <a:solidFill>
                  <a:schemeClr val="lt1"/>
                </a:solidFill>
              </a:rPr>
              <a:t>Potențarea procesului de predare/învățare într-o perspectivă activă.</a:t>
            </a:r>
            <a:endParaRPr sz="1800">
              <a:solidFill>
                <a:schemeClr val="lt1"/>
              </a:solidFill>
              <a:latin typeface="Arial"/>
              <a:ea typeface="Arial"/>
              <a:cs typeface="Arial"/>
              <a:sym typeface="Arial"/>
            </a:endParaRPr>
          </a:p>
        </p:txBody>
      </p:sp>
      <p:sp>
        <p:nvSpPr>
          <p:cNvPr id="186" name="Google Shape;186;p28"/>
          <p:cNvSpPr/>
          <p:nvPr/>
        </p:nvSpPr>
        <p:spPr>
          <a:xfrm>
            <a:off x="9853600" y="1297302"/>
            <a:ext cx="2143200" cy="3974700"/>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SzPts val="1100"/>
              <a:buNone/>
            </a:pPr>
            <a:r>
              <a:t/>
            </a:r>
            <a:endParaRPr sz="1800">
              <a:solidFill>
                <a:schemeClr val="lt1"/>
              </a:solidFill>
            </a:endParaRPr>
          </a:p>
          <a:p>
            <a:pPr indent="0" lvl="0" marL="0" marR="0" rtl="0" algn="ctr">
              <a:spcBef>
                <a:spcPts val="0"/>
              </a:spcBef>
              <a:spcAft>
                <a:spcPts val="0"/>
              </a:spcAft>
              <a:buSzPts val="1100"/>
              <a:buNone/>
            </a:pPr>
            <a:r>
              <a:t/>
            </a:r>
            <a:endParaRPr sz="1800">
              <a:solidFill>
                <a:schemeClr val="lt1"/>
              </a:solidFill>
            </a:endParaRPr>
          </a:p>
          <a:p>
            <a:pPr indent="0" lvl="0" marL="0" marR="0" rtl="0" algn="ctr">
              <a:spcBef>
                <a:spcPts val="0"/>
              </a:spcBef>
              <a:spcAft>
                <a:spcPts val="0"/>
              </a:spcAft>
              <a:buSzPts val="1100"/>
              <a:buNone/>
            </a:pPr>
            <a:r>
              <a:t/>
            </a:r>
            <a:endParaRPr sz="1800">
              <a:solidFill>
                <a:schemeClr val="lt1"/>
              </a:solidFill>
            </a:endParaRPr>
          </a:p>
          <a:p>
            <a:pPr indent="0" lvl="0" marL="0" marR="0" rtl="0" algn="ctr">
              <a:spcBef>
                <a:spcPts val="0"/>
              </a:spcBef>
              <a:spcAft>
                <a:spcPts val="0"/>
              </a:spcAft>
              <a:buSzPts val="1100"/>
              <a:buNone/>
            </a:pPr>
            <a:r>
              <a:t/>
            </a:r>
            <a:endParaRPr sz="1800">
              <a:solidFill>
                <a:schemeClr val="lt1"/>
              </a:solidFill>
            </a:endParaRPr>
          </a:p>
          <a:p>
            <a:pPr indent="0" lvl="0" marL="0" marR="0" rtl="0" algn="ctr">
              <a:spcBef>
                <a:spcPts val="0"/>
              </a:spcBef>
              <a:spcAft>
                <a:spcPts val="0"/>
              </a:spcAft>
              <a:buSzPts val="1100"/>
              <a:buNone/>
            </a:pPr>
            <a:r>
              <a:t/>
            </a:r>
            <a:endParaRPr sz="1800">
              <a:solidFill>
                <a:schemeClr val="lt1"/>
              </a:solidFill>
            </a:endParaRPr>
          </a:p>
          <a:p>
            <a:pPr indent="0" lvl="0" marL="0" marR="0" rtl="0" algn="ctr">
              <a:spcBef>
                <a:spcPts val="0"/>
              </a:spcBef>
              <a:spcAft>
                <a:spcPts val="0"/>
              </a:spcAft>
              <a:buSzPts val="1100"/>
              <a:buNone/>
            </a:pPr>
            <a:r>
              <a:t/>
            </a:r>
            <a:endParaRPr sz="1800">
              <a:solidFill>
                <a:schemeClr val="lt1"/>
              </a:solidFill>
            </a:endParaRPr>
          </a:p>
          <a:p>
            <a:pPr indent="0" lvl="0" marL="0" marR="0" rtl="0" algn="ctr">
              <a:spcBef>
                <a:spcPts val="0"/>
              </a:spcBef>
              <a:spcAft>
                <a:spcPts val="0"/>
              </a:spcAft>
              <a:buClr>
                <a:schemeClr val="dk1"/>
              </a:buClr>
              <a:buSzPts val="1100"/>
              <a:buFont typeface="Arial"/>
              <a:buNone/>
            </a:pPr>
            <a:r>
              <a:rPr lang="pt-PT" sz="1800">
                <a:solidFill>
                  <a:schemeClr val="lt1"/>
                </a:solidFill>
              </a:rPr>
              <a:t>Promovarea participării tuturor elevilor la activitățile din interiorul clasei și în domeniul extrașcolar.  </a:t>
            </a:r>
            <a:endParaRPr sz="1800">
              <a:solidFill>
                <a:schemeClr val="lt1"/>
              </a:solidFill>
            </a:endParaRPr>
          </a:p>
          <a:p>
            <a:pPr indent="0" lvl="0" marL="0" marR="0" rtl="0" algn="ctr">
              <a:spcBef>
                <a:spcPts val="0"/>
              </a:spcBef>
              <a:spcAft>
                <a:spcPts val="0"/>
              </a:spcAft>
              <a:buClr>
                <a:schemeClr val="dk1"/>
              </a:buClr>
              <a:buSzPts val="1100"/>
              <a:buFont typeface="Arial"/>
              <a:buNone/>
            </a:pPr>
            <a:r>
              <a:t/>
            </a:r>
            <a:endParaRPr sz="1800">
              <a:solidFill>
                <a:schemeClr val="lt1"/>
              </a:solidFill>
            </a:endParaRPr>
          </a:p>
          <a:p>
            <a:pPr indent="0" lvl="0" marL="0" marR="0" rtl="0" algn="ctr">
              <a:spcBef>
                <a:spcPts val="0"/>
              </a:spcBef>
              <a:spcAft>
                <a:spcPts val="0"/>
              </a:spcAft>
              <a:buNone/>
            </a:pPr>
            <a:r>
              <a:t/>
            </a:r>
            <a:endParaRPr sz="1800">
              <a:solidFill>
                <a:schemeClr val="lt1"/>
              </a:solidFill>
            </a:endParaRPr>
          </a:p>
        </p:txBody>
      </p:sp>
      <p:sp>
        <p:nvSpPr>
          <p:cNvPr id="187" name="Google Shape;187;p28"/>
          <p:cNvSpPr/>
          <p:nvPr/>
        </p:nvSpPr>
        <p:spPr>
          <a:xfrm>
            <a:off x="1458830" y="2157412"/>
            <a:ext cx="797084" cy="814387"/>
          </a:xfrm>
          <a:prstGeom prst="ellipse">
            <a:avLst/>
          </a:prstGeom>
          <a:solidFill>
            <a:srgbClr val="FEE599"/>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28"/>
          <p:cNvSpPr/>
          <p:nvPr/>
        </p:nvSpPr>
        <p:spPr>
          <a:xfrm>
            <a:off x="3725780" y="2157411"/>
            <a:ext cx="797084" cy="814387"/>
          </a:xfrm>
          <a:prstGeom prst="ellipse">
            <a:avLst/>
          </a:prstGeom>
          <a:solidFill>
            <a:srgbClr val="92D05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28"/>
          <p:cNvSpPr/>
          <p:nvPr/>
        </p:nvSpPr>
        <p:spPr>
          <a:xfrm>
            <a:off x="5992730" y="2157410"/>
            <a:ext cx="797084" cy="814387"/>
          </a:xfrm>
          <a:prstGeom prst="ellipse">
            <a:avLst/>
          </a:prstGeom>
          <a:solidFill>
            <a:srgbClr val="00B0F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28"/>
          <p:cNvSpPr/>
          <p:nvPr/>
        </p:nvSpPr>
        <p:spPr>
          <a:xfrm>
            <a:off x="8259680" y="2157409"/>
            <a:ext cx="797084" cy="814387"/>
          </a:xfrm>
          <a:prstGeom prst="ellipse">
            <a:avLst/>
          </a:prstGeom>
          <a:solidFill>
            <a:srgbClr val="FFC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28"/>
          <p:cNvSpPr/>
          <p:nvPr/>
        </p:nvSpPr>
        <p:spPr>
          <a:xfrm>
            <a:off x="10526605" y="1690708"/>
            <a:ext cx="797100" cy="814500"/>
          </a:xfrm>
          <a:prstGeom prst="ellipse">
            <a:avLst/>
          </a:prstGeom>
          <a:solidFill>
            <a:srgbClr val="7030A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2" name="Google Shape;192;p2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9"/>
          <p:cNvPicPr preferRelativeResize="0"/>
          <p:nvPr/>
        </p:nvPicPr>
        <p:blipFill rotWithShape="1">
          <a:blip r:embed="rId3">
            <a:alphaModFix/>
          </a:blip>
          <a:srcRect b="0" l="0" r="0" t="0"/>
          <a:stretch/>
        </p:blipFill>
        <p:spPr>
          <a:xfrm>
            <a:off x="2565400" y="1146175"/>
            <a:ext cx="6604000" cy="5346700"/>
          </a:xfrm>
          <a:prstGeom prst="rect">
            <a:avLst/>
          </a:prstGeom>
          <a:noFill/>
          <a:ln>
            <a:noFill/>
          </a:ln>
        </p:spPr>
      </p:pic>
      <p:sp>
        <p:nvSpPr>
          <p:cNvPr id="198" name="Google Shape;198;p29"/>
          <p:cNvSpPr/>
          <p:nvPr/>
        </p:nvSpPr>
        <p:spPr>
          <a:xfrm>
            <a:off x="4102900" y="1146175"/>
            <a:ext cx="3540900" cy="15681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chemeClr val="dk1"/>
                </a:solidFill>
                <a:latin typeface="Calibri"/>
                <a:ea typeface="Calibri"/>
                <a:cs typeface="Calibri"/>
                <a:sym typeface="Calibri"/>
              </a:rPr>
              <a:t>Mâine avem un test...</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rPr lang="pt-PT" sz="1800">
                <a:solidFill>
                  <a:schemeClr val="dk1"/>
                </a:solidFill>
                <a:latin typeface="Calibri"/>
                <a:ea typeface="Calibri"/>
                <a:cs typeface="Calibri"/>
                <a:sym typeface="Calibri"/>
              </a:rPr>
              <a:t>Asculta... Priveşte... Observa..</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199" name="Google Shape;199;p29"/>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0"/>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t/>
            </a:r>
            <a:endParaRPr b="0" sz="3600">
              <a:solidFill>
                <a:srgbClr val="FFFFFF"/>
              </a:solidFill>
              <a:latin typeface="Calibri"/>
              <a:ea typeface="Calibri"/>
              <a:cs typeface="Calibri"/>
              <a:sym typeface="Calibri"/>
            </a:endParaRPr>
          </a:p>
          <a:p>
            <a:pPr indent="0" lvl="0" marL="0" rtl="0" algn="l">
              <a:lnSpc>
                <a:spcPct val="90000"/>
              </a:lnSpc>
              <a:spcBef>
                <a:spcPts val="0"/>
              </a:spcBef>
              <a:spcAft>
                <a:spcPts val="0"/>
              </a:spcAft>
              <a:buClr>
                <a:srgbClr val="FFFFFF"/>
              </a:buClr>
              <a:buSzPts val="3600"/>
              <a:buFont typeface="Calibri"/>
              <a:buNone/>
            </a:pPr>
            <a:r>
              <a:rPr b="0" lang="pt-PT" sz="3600">
                <a:solidFill>
                  <a:srgbClr val="FFFFFF"/>
                </a:solidFill>
                <a:latin typeface="Calibri"/>
                <a:ea typeface="Calibri"/>
                <a:cs typeface="Calibri"/>
                <a:sym typeface="Calibri"/>
              </a:rPr>
              <a:t>Activitate asincronă </a:t>
            </a:r>
            <a:r>
              <a:rPr b="0" lang="pt-PT" sz="3600">
                <a:latin typeface="Calibri"/>
                <a:ea typeface="Calibri"/>
                <a:cs typeface="Calibri"/>
                <a:sym typeface="Calibri"/>
              </a:rPr>
              <a:t>Online</a:t>
            </a:r>
            <a:endParaRPr b="0" sz="3600">
              <a:latin typeface="Calibri"/>
              <a:ea typeface="Calibri"/>
              <a:cs typeface="Calibri"/>
              <a:sym typeface="Calibri"/>
            </a:endParaRPr>
          </a:p>
          <a:p>
            <a:pPr indent="0" lvl="0" marL="0" rtl="0" algn="l">
              <a:lnSpc>
                <a:spcPct val="90000"/>
              </a:lnSpc>
              <a:spcBef>
                <a:spcPts val="0"/>
              </a:spcBef>
              <a:spcAft>
                <a:spcPts val="0"/>
              </a:spcAft>
              <a:buClr>
                <a:srgbClr val="FFFFFF"/>
              </a:buClr>
              <a:buSzPts val="3600"/>
              <a:buFont typeface="Calibri"/>
              <a:buNone/>
            </a:pPr>
            <a:r>
              <a:t/>
            </a:r>
            <a:endParaRPr b="0" sz="3600">
              <a:solidFill>
                <a:srgbClr val="FFFFFF"/>
              </a:solidFill>
              <a:latin typeface="Calibri"/>
              <a:ea typeface="Calibri"/>
              <a:cs typeface="Calibri"/>
              <a:sym typeface="Calibri"/>
            </a:endParaRPr>
          </a:p>
        </p:txBody>
      </p:sp>
      <p:sp>
        <p:nvSpPr>
          <p:cNvPr id="205" name="Google Shape;205;p30"/>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t/>
            </a:r>
            <a:endParaRPr b="0" i="0" sz="1800" u="none" strike="noStrike">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Încercați câteva instrumente multimedia care pot conduce la aplicarea metodologiilor active</a:t>
            </a:r>
            <a:endParaRPr sz="18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0" lvl="0" marL="0" rtl="0" algn="l">
              <a:lnSpc>
                <a:spcPct val="90000"/>
              </a:lnSpc>
              <a:spcBef>
                <a:spcPts val="0"/>
              </a:spcBef>
              <a:spcAft>
                <a:spcPts val="0"/>
              </a:spcAft>
              <a:buClr>
                <a:srgbClr val="FFFFFF"/>
              </a:buClr>
              <a:buSzPts val="1800"/>
              <a:buNone/>
            </a:pPr>
            <a:r>
              <a:t/>
            </a:r>
            <a:endParaRPr sz="18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lt1"/>
              </a:buClr>
              <a:buSzPts val="2400"/>
              <a:buNone/>
            </a:pPr>
            <a:r>
              <a:t/>
            </a:r>
            <a:endParaRPr b="0"/>
          </a:p>
          <a:p>
            <a:pPr indent="-228600" lvl="0" marL="228600" rtl="0" algn="l">
              <a:lnSpc>
                <a:spcPct val="90000"/>
              </a:lnSpc>
              <a:spcBef>
                <a:spcPts val="100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Plikers  </a:t>
            </a:r>
            <a:r>
              <a:rPr b="0" i="0" lang="pt-PT" sz="1800" u="sng" strike="noStrike">
                <a:solidFill>
                  <a:srgbClr val="5370C5"/>
                </a:solidFill>
                <a:latin typeface="Calibri"/>
                <a:ea typeface="Calibri"/>
                <a:cs typeface="Calibri"/>
                <a:sym typeface="Calibri"/>
                <a:hlinkClick r:id="rId3">
                  <a:extLst>
                    <a:ext uri="{A12FA001-AC4F-418D-AE19-62706E023703}">
                      <ahyp:hlinkClr val="tx"/>
                    </a:ext>
                  </a:extLst>
                </a:hlinkClick>
              </a:rPr>
              <a:t>https://get.plickers.com/</a:t>
            </a:r>
            <a:endParaRPr b="0" i="0" sz="180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Mentimeter </a:t>
            </a:r>
            <a:r>
              <a:rPr b="0" i="0" lang="pt-PT" sz="1800" u="sng" strike="noStrike">
                <a:solidFill>
                  <a:srgbClr val="7A7A7A"/>
                </a:solidFill>
                <a:latin typeface="Poppins"/>
                <a:ea typeface="Poppins"/>
                <a:cs typeface="Poppins"/>
                <a:sym typeface="Poppins"/>
                <a:hlinkClick r:id="rId4">
                  <a:extLst>
                    <a:ext uri="{A12FA001-AC4F-418D-AE19-62706E023703}">
                      <ahyp:hlinkClr val="tx"/>
                    </a:ext>
                  </a:extLst>
                </a:hlinkClick>
              </a:rPr>
              <a:t>https://www.mentimeter.com/</a:t>
            </a:r>
            <a:endParaRPr b="0" i="0" sz="180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Padlet </a:t>
            </a:r>
            <a:r>
              <a:rPr b="0" i="0" lang="pt-PT" sz="1800" u="sng" strike="noStrike">
                <a:solidFill>
                  <a:srgbClr val="7A7A7A"/>
                </a:solidFill>
                <a:latin typeface="Poppins"/>
                <a:ea typeface="Poppins"/>
                <a:cs typeface="Poppins"/>
                <a:sym typeface="Poppins"/>
                <a:hlinkClick r:id="rId5">
                  <a:extLst>
                    <a:ext uri="{A12FA001-AC4F-418D-AE19-62706E023703}">
                      <ahyp:hlinkClr val="tx"/>
                    </a:ext>
                  </a:extLst>
                </a:hlinkClick>
              </a:rPr>
              <a:t>https://padlet.com/</a:t>
            </a:r>
            <a:endParaRPr b="0" i="0" sz="180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ts val="1800"/>
              <a:buChar char="•"/>
            </a:pPr>
            <a:r>
              <a:rPr b="0" i="0" lang="pt-PT" sz="1800" u="none" strike="noStrike">
                <a:solidFill>
                  <a:srgbClr val="FFFFFF"/>
                </a:solidFill>
                <a:latin typeface="Calibri"/>
                <a:ea typeface="Calibri"/>
                <a:cs typeface="Calibri"/>
                <a:sym typeface="Calibri"/>
              </a:rPr>
              <a:t>GoConqr </a:t>
            </a:r>
            <a:r>
              <a:rPr b="0" i="0" lang="pt-PT" sz="1800" u="sng" strike="noStrike">
                <a:solidFill>
                  <a:srgbClr val="7A7A7A"/>
                </a:solidFill>
                <a:latin typeface="Poppins"/>
                <a:ea typeface="Poppins"/>
                <a:cs typeface="Poppins"/>
                <a:sym typeface="Poppins"/>
                <a:hlinkClick r:id="rId6">
                  <a:extLst>
                    <a:ext uri="{A12FA001-AC4F-418D-AE19-62706E023703}">
                      <ahyp:hlinkClr val="tx"/>
                    </a:ext>
                  </a:extLst>
                </a:hlinkClick>
              </a:rPr>
              <a:t>https://www.goconqr.com/</a:t>
            </a:r>
            <a:endParaRPr/>
          </a:p>
        </p:txBody>
      </p:sp>
      <p:pic>
        <p:nvPicPr>
          <p:cNvPr id="206" name="Google Shape;206;p30"/>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 name="Shape 56"/>
        <p:cNvGrpSpPr/>
        <p:nvPr/>
      </p:nvGrpSpPr>
      <p:grpSpPr>
        <a:xfrm>
          <a:off x="0" y="0"/>
          <a:ext cx="0" cy="0"/>
          <a:chOff x="0" y="0"/>
          <a:chExt cx="0" cy="0"/>
        </a:xfrm>
      </p:grpSpPr>
      <p:sp>
        <p:nvSpPr>
          <p:cNvPr id="57" name="Google Shape;57;p13"/>
          <p:cNvSpPr txBox="1"/>
          <p:nvPr>
            <p:ph type="title"/>
          </p:nvPr>
        </p:nvSpPr>
        <p:spPr>
          <a:xfrm>
            <a:off x="1915886" y="365125"/>
            <a:ext cx="943791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000"/>
              <a:buFont typeface="Arial"/>
              <a:buNone/>
            </a:pPr>
            <a:r>
              <a:rPr lang="pt-PT" sz="3000">
                <a:solidFill>
                  <a:schemeClr val="lt1"/>
                </a:solidFill>
                <a:latin typeface="Arial"/>
                <a:ea typeface="Arial"/>
                <a:cs typeface="Arial"/>
                <a:sym typeface="Arial"/>
              </a:rPr>
              <a:t>Pre</a:t>
            </a:r>
            <a:r>
              <a:rPr lang="pt-PT"/>
              <a:t>z</a:t>
            </a:r>
            <a:r>
              <a:rPr lang="pt-PT" sz="3000">
                <a:solidFill>
                  <a:schemeClr val="lt1"/>
                </a:solidFill>
                <a:latin typeface="Arial"/>
                <a:ea typeface="Arial"/>
                <a:cs typeface="Arial"/>
                <a:sym typeface="Arial"/>
              </a:rPr>
              <a:t>e</a:t>
            </a:r>
            <a:r>
              <a:rPr lang="pt-PT"/>
              <a:t>ntare</a:t>
            </a:r>
            <a:endParaRPr sz="3000">
              <a:solidFill>
                <a:schemeClr val="lt1"/>
              </a:solidFill>
              <a:latin typeface="Arial"/>
              <a:ea typeface="Arial"/>
              <a:cs typeface="Arial"/>
              <a:sym typeface="Arial"/>
            </a:endParaRPr>
          </a:p>
        </p:txBody>
      </p:sp>
      <p:sp>
        <p:nvSpPr>
          <p:cNvPr id="58" name="Google Shape;58;p13"/>
          <p:cNvSpPr txBox="1"/>
          <p:nvPr>
            <p:ph idx="1" type="body"/>
          </p:nvPr>
        </p:nvSpPr>
        <p:spPr>
          <a:xfrm>
            <a:off x="1915884" y="1825625"/>
            <a:ext cx="9437915"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b="0" i="0" lang="pt-PT" sz="1800" u="none" strike="noStrike">
                <a:latin typeface="Arial"/>
                <a:ea typeface="Arial"/>
                <a:cs typeface="Arial"/>
                <a:sym typeface="Arial"/>
              </a:rPr>
              <a:t>20 minute:</a:t>
            </a:r>
            <a:endParaRPr b="0" sz="16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rPr lang="pt-PT" sz="1800">
                <a:latin typeface="Arial"/>
                <a:ea typeface="Arial"/>
                <a:cs typeface="Arial"/>
                <a:sym typeface="Arial"/>
              </a:rPr>
              <a:t>Instructiuni despre sesiunea de pregatire  si procedurile de utilizare in timpul acesteia, pauze, prezenta si participare.</a:t>
            </a:r>
            <a:endParaRPr sz="18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rPr lang="pt-PT" sz="1800">
                <a:latin typeface="Arial"/>
                <a:ea typeface="Arial"/>
                <a:cs typeface="Arial"/>
                <a:sym typeface="Arial"/>
              </a:rPr>
              <a:t>40 de minute:</a:t>
            </a:r>
            <a:endParaRPr sz="18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rPr lang="pt-PT" sz="1800">
                <a:latin typeface="Arial"/>
                <a:ea typeface="Arial"/>
                <a:cs typeface="Arial"/>
                <a:sym typeface="Arial"/>
              </a:rPr>
              <a:t>Prezentarea formatorului și a cursanților (nume, instituție, motivații, alte informații)</a:t>
            </a:r>
            <a:endParaRPr sz="18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90000"/>
              </a:lnSpc>
              <a:spcBef>
                <a:spcPts val="1000"/>
              </a:spcBef>
              <a:spcAft>
                <a:spcPts val="0"/>
              </a:spcAft>
              <a:buClr>
                <a:schemeClr val="lt1"/>
              </a:buClr>
              <a:buSzPts val="1800"/>
              <a:buNone/>
            </a:pPr>
            <a:r>
              <a:rPr lang="pt-PT" sz="1800">
                <a:latin typeface="Arial"/>
                <a:ea typeface="Arial"/>
                <a:cs typeface="Arial"/>
                <a:sym typeface="Arial"/>
              </a:rPr>
              <a:t>Orice informații în limba engleză care nu pot fi traduse (cum ar fi vídeo online care nu sunt proprietatea formatorilor) vor fi traduse live.</a:t>
            </a:r>
            <a:endParaRPr sz="1800">
              <a:latin typeface="Arial"/>
              <a:ea typeface="Arial"/>
              <a:cs typeface="Arial"/>
              <a:sym typeface="Arial"/>
            </a:endParaRPr>
          </a:p>
        </p:txBody>
      </p:sp>
      <p:pic>
        <p:nvPicPr>
          <p:cNvPr id="59" name="Google Shape;59;p13"/>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Arial"/>
              <a:buNone/>
            </a:pPr>
            <a:r>
              <a:rPr b="0" i="0" lang="pt-PT" sz="4000" u="none" strike="noStrike">
                <a:latin typeface="Arial"/>
                <a:ea typeface="Arial"/>
                <a:cs typeface="Arial"/>
                <a:sym typeface="Arial"/>
              </a:rPr>
              <a:t>2. </a:t>
            </a:r>
            <a:r>
              <a:rPr lang="pt-PT" sz="4000"/>
              <a:t>Teoria inteligențelor multiple a lui Gardner.</a:t>
            </a:r>
            <a:endParaRPr sz="4000"/>
          </a:p>
        </p:txBody>
      </p:sp>
      <p:pic>
        <p:nvPicPr>
          <p:cNvPr id="212" name="Google Shape;212;p3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2"/>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alibri"/>
              <a:buNone/>
            </a:pPr>
            <a:r>
              <a:rPr b="0" i="0" lang="pt-PT" u="none" strike="noStrike">
                <a:solidFill>
                  <a:srgbClr val="FFFFFF"/>
                </a:solidFill>
                <a:latin typeface="Calibri"/>
                <a:ea typeface="Calibri"/>
                <a:cs typeface="Calibri"/>
                <a:sym typeface="Calibri"/>
              </a:rPr>
              <a:t>Multiple Intelligence Theory</a:t>
            </a:r>
            <a:endParaRPr/>
          </a:p>
        </p:txBody>
      </p:sp>
      <p:pic>
        <p:nvPicPr>
          <p:cNvPr id="218" name="Google Shape;218;p32"/>
          <p:cNvPicPr preferRelativeResize="0"/>
          <p:nvPr/>
        </p:nvPicPr>
        <p:blipFill rotWithShape="1">
          <a:blip r:embed="rId3">
            <a:alphaModFix/>
          </a:blip>
          <a:srcRect b="0" l="0" r="0" t="0"/>
          <a:stretch/>
        </p:blipFill>
        <p:spPr>
          <a:xfrm>
            <a:off x="3671887" y="1446482"/>
            <a:ext cx="5029201" cy="5069097"/>
          </a:xfrm>
          <a:prstGeom prst="rect">
            <a:avLst/>
          </a:prstGeom>
          <a:noFill/>
          <a:ln>
            <a:noFill/>
          </a:ln>
        </p:spPr>
      </p:pic>
      <p:pic>
        <p:nvPicPr>
          <p:cNvPr id="219" name="Google Shape;219;p32"/>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27500"/>
              <a:buFont typeface="Arial"/>
              <a:buNone/>
            </a:pPr>
            <a:r>
              <a:t/>
            </a:r>
            <a:endParaRPr b="0" sz="40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ct val="26052"/>
              <a:buFont typeface="Arial"/>
              <a:buNone/>
            </a:pPr>
            <a:r>
              <a:rPr b="0" lang="pt-PT" sz="4222">
                <a:solidFill>
                  <a:srgbClr val="FFFFFF"/>
                </a:solidFill>
                <a:latin typeface="Calibri"/>
                <a:ea typeface="Calibri"/>
                <a:cs typeface="Calibri"/>
                <a:sym typeface="Calibri"/>
              </a:rPr>
              <a:t>                   Teoria inteligenței multiple</a:t>
            </a:r>
            <a:endParaRPr b="0" sz="4222">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ct val="26052"/>
              <a:buFont typeface="Arial"/>
              <a:buNone/>
            </a:pPr>
            <a:r>
              <a:t/>
            </a:r>
            <a:endParaRPr b="0" sz="4222">
              <a:solidFill>
                <a:srgbClr val="FFFFFF"/>
              </a:solidFill>
              <a:latin typeface="Calibri"/>
              <a:ea typeface="Calibri"/>
              <a:cs typeface="Calibri"/>
              <a:sym typeface="Calibri"/>
            </a:endParaRPr>
          </a:p>
          <a:p>
            <a:pPr indent="0" lvl="0" marL="0" rtl="0" algn="l">
              <a:lnSpc>
                <a:spcPct val="90000"/>
              </a:lnSpc>
              <a:spcBef>
                <a:spcPts val="0"/>
              </a:spcBef>
              <a:spcAft>
                <a:spcPts val="0"/>
              </a:spcAft>
              <a:buClr>
                <a:srgbClr val="FFFFFF"/>
              </a:buClr>
              <a:buSzPct val="94736"/>
              <a:buFont typeface="Calibri"/>
              <a:buNone/>
            </a:pPr>
            <a:r>
              <a:t/>
            </a:r>
            <a:endParaRPr b="0" sz="4222">
              <a:solidFill>
                <a:srgbClr val="FFFFFF"/>
              </a:solidFill>
              <a:latin typeface="Calibri"/>
              <a:ea typeface="Calibri"/>
              <a:cs typeface="Calibri"/>
              <a:sym typeface="Calibri"/>
            </a:endParaRPr>
          </a:p>
        </p:txBody>
      </p:sp>
      <p:sp>
        <p:nvSpPr>
          <p:cNvPr id="225" name="Google Shape;225;p33"/>
          <p:cNvSpPr txBox="1"/>
          <p:nvPr/>
        </p:nvSpPr>
        <p:spPr>
          <a:xfrm>
            <a:off x="1560350" y="6123543"/>
            <a:ext cx="61007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800" u="sng">
                <a:solidFill>
                  <a:schemeClr val="dk1"/>
                </a:solidFill>
                <a:latin typeface="Calibri"/>
                <a:ea typeface="Calibri"/>
                <a:cs typeface="Calibri"/>
                <a:sym typeface="Calibri"/>
                <a:hlinkClick r:id="rId3">
                  <a:extLst>
                    <a:ext uri="{A12FA001-AC4F-418D-AE19-62706E023703}">
                      <ahyp:hlinkClr val="tx"/>
                    </a:ext>
                  </a:extLst>
                </a:hlinkClick>
              </a:rPr>
              <a:t>https://www.youtube.com/watch?v=tLHrC1ISPXE</a:t>
            </a:r>
            <a:endParaRPr sz="1800">
              <a:solidFill>
                <a:schemeClr val="dk1"/>
              </a:solidFill>
              <a:latin typeface="Calibri"/>
              <a:ea typeface="Calibri"/>
              <a:cs typeface="Calibri"/>
              <a:sym typeface="Calibri"/>
            </a:endParaRPr>
          </a:p>
        </p:txBody>
      </p:sp>
      <p:pic>
        <p:nvPicPr>
          <p:cNvPr id="226" name="Google Shape;226;p33"/>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descr="Cadastre-se gratuitamente em https://fronteiras.com/cadastro para assistir a outros vídeos de Howard Gardner. &#10;&#10;Howard Gardner, psicólogo norte-americano, fala sobre sua Teoria das Inteligências Múltiplas e como ela tem sido aplicada no mundo. Gardner explica que, a partir da observação da livre prática de suas ideias, extraiu duas implicações da teoria no campo da educação. Conheça-as no vídeo. Conferencista do Fronteiras do Pensamento 2009.&#10;&#10;Fronteiras do Pensamento | Produção Telos Cultural | Produção Audiovisual Okna Produções | Documentário Memória Fantasma | Direção e Edição Pedro Zimmermann | Finalização Marcelo Allgayer | Tradução Francesco Settineri" id="227" name="Google Shape;227;p33" title="Howard Gardner - Para cada pessoa, um tipo de educação">
            <a:hlinkClick r:id="rId5"/>
          </p:cNvPr>
          <p:cNvPicPr preferRelativeResize="0"/>
          <p:nvPr/>
        </p:nvPicPr>
        <p:blipFill>
          <a:blip r:embed="rId6">
            <a:alphaModFix/>
          </a:blip>
          <a:stretch>
            <a:fillRect/>
          </a:stretch>
        </p:blipFill>
        <p:spPr>
          <a:xfrm>
            <a:off x="1355850" y="1430976"/>
            <a:ext cx="8271503" cy="465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type="title"/>
          </p:nvPr>
        </p:nvSpPr>
        <p:spPr>
          <a:xfrm>
            <a:off x="2139200" y="-270800"/>
            <a:ext cx="9487800" cy="1961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FFFF00"/>
              </a:buClr>
              <a:buSzPct val="100000"/>
              <a:buFont typeface="Calibri"/>
              <a:buNone/>
            </a:pPr>
            <a:r>
              <a:t/>
            </a:r>
            <a:endParaRPr b="0" sz="3600">
              <a:solidFill>
                <a:srgbClr val="FFFF00"/>
              </a:solidFill>
              <a:latin typeface="Calibri"/>
              <a:ea typeface="Calibri"/>
              <a:cs typeface="Calibri"/>
              <a:sym typeface="Calibri"/>
            </a:endParaRPr>
          </a:p>
          <a:p>
            <a:pPr indent="0" lvl="0" marL="0" rtl="0" algn="l">
              <a:lnSpc>
                <a:spcPct val="90000"/>
              </a:lnSpc>
              <a:spcBef>
                <a:spcPts val="0"/>
              </a:spcBef>
              <a:spcAft>
                <a:spcPts val="0"/>
              </a:spcAft>
              <a:buClr>
                <a:srgbClr val="FFFF00"/>
              </a:buClr>
              <a:buSzPct val="100000"/>
              <a:buFont typeface="Calibri"/>
              <a:buNone/>
            </a:pPr>
            <a:r>
              <a:t/>
            </a:r>
            <a:endParaRPr b="0" sz="3600">
              <a:solidFill>
                <a:srgbClr val="FFFF00"/>
              </a:solidFill>
              <a:latin typeface="Calibri"/>
              <a:ea typeface="Calibri"/>
              <a:cs typeface="Calibri"/>
              <a:sym typeface="Calibri"/>
            </a:endParaRPr>
          </a:p>
          <a:p>
            <a:pPr indent="0" lvl="0" marL="0" rtl="0" algn="l">
              <a:lnSpc>
                <a:spcPct val="90000"/>
              </a:lnSpc>
              <a:spcBef>
                <a:spcPts val="0"/>
              </a:spcBef>
              <a:spcAft>
                <a:spcPts val="0"/>
              </a:spcAft>
              <a:buClr>
                <a:srgbClr val="FFFF00"/>
              </a:buClr>
              <a:buSzPct val="100000"/>
              <a:buFont typeface="Calibri"/>
              <a:buNone/>
            </a:pPr>
            <a:r>
              <a:rPr b="0" i="0" lang="pt-PT" sz="3600" u="none" strike="noStrike">
                <a:solidFill>
                  <a:srgbClr val="FFFF00"/>
                </a:solidFill>
                <a:latin typeface="Calibri"/>
                <a:ea typeface="Calibri"/>
                <a:cs typeface="Calibri"/>
                <a:sym typeface="Calibri"/>
              </a:rPr>
              <a:t>UDL</a:t>
            </a:r>
            <a:r>
              <a:rPr b="0" lang="pt-PT" sz="3600">
                <a:solidFill>
                  <a:srgbClr val="FFFFFF"/>
                </a:solidFill>
                <a:latin typeface="Calibri"/>
                <a:ea typeface="Calibri"/>
                <a:cs typeface="Calibri"/>
                <a:sym typeface="Calibri"/>
              </a:rPr>
              <a:t>-Universal Design in Learning</a:t>
            </a:r>
            <a:endParaRPr b="0" sz="3600">
              <a:solidFill>
                <a:srgbClr val="FFFFFF"/>
              </a:solidFill>
              <a:latin typeface="Calibri"/>
              <a:ea typeface="Calibri"/>
              <a:cs typeface="Calibri"/>
              <a:sym typeface="Calibri"/>
            </a:endParaRPr>
          </a:p>
          <a:p>
            <a:pPr indent="0" lvl="0" marL="0" rtl="0" algn="l">
              <a:lnSpc>
                <a:spcPct val="90000"/>
              </a:lnSpc>
              <a:spcBef>
                <a:spcPts val="0"/>
              </a:spcBef>
              <a:spcAft>
                <a:spcPts val="0"/>
              </a:spcAft>
              <a:buClr>
                <a:srgbClr val="FFFF00"/>
              </a:buClr>
              <a:buSzPct val="100000"/>
              <a:buFont typeface="Calibri"/>
              <a:buNone/>
            </a:pPr>
            <a:r>
              <a:rPr b="0" lang="pt-PT" sz="3600">
                <a:solidFill>
                  <a:srgbClr val="FFFFFF"/>
                </a:solidFill>
                <a:latin typeface="Calibri"/>
                <a:ea typeface="Calibri"/>
                <a:cs typeface="Calibri"/>
                <a:sym typeface="Calibri"/>
              </a:rPr>
              <a:t>         Design universal în învățare</a:t>
            </a:r>
            <a:endParaRPr b="0" sz="36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ct val="30555"/>
              <a:buFont typeface="Arial"/>
              <a:buNone/>
            </a:pPr>
            <a:r>
              <a:t/>
            </a:r>
            <a:endParaRPr b="0" sz="3600">
              <a:solidFill>
                <a:srgbClr val="FFFFFF"/>
              </a:solidFill>
              <a:latin typeface="Calibri"/>
              <a:ea typeface="Calibri"/>
              <a:cs typeface="Calibri"/>
              <a:sym typeface="Calibri"/>
            </a:endParaRPr>
          </a:p>
          <a:p>
            <a:pPr indent="0" lvl="0" marL="0" rtl="0" algn="l">
              <a:lnSpc>
                <a:spcPct val="90000"/>
              </a:lnSpc>
              <a:spcBef>
                <a:spcPts val="0"/>
              </a:spcBef>
              <a:spcAft>
                <a:spcPts val="0"/>
              </a:spcAft>
              <a:buClr>
                <a:srgbClr val="FFFF00"/>
              </a:buClr>
              <a:buSzPct val="100000"/>
              <a:buFont typeface="Calibri"/>
              <a:buNone/>
            </a:pPr>
            <a:r>
              <a:t/>
            </a:r>
            <a:endParaRPr b="0" sz="3600">
              <a:solidFill>
                <a:srgbClr val="FFFFFF"/>
              </a:solidFill>
              <a:latin typeface="Calibri"/>
              <a:ea typeface="Calibri"/>
              <a:cs typeface="Calibri"/>
              <a:sym typeface="Calibri"/>
            </a:endParaRPr>
          </a:p>
        </p:txBody>
      </p:sp>
      <p:pic>
        <p:nvPicPr>
          <p:cNvPr id="233" name="Google Shape;233;p34"/>
          <p:cNvPicPr preferRelativeResize="0"/>
          <p:nvPr/>
        </p:nvPicPr>
        <p:blipFill rotWithShape="1">
          <a:blip r:embed="rId3">
            <a:alphaModFix/>
          </a:blip>
          <a:srcRect b="0" l="0" r="0" t="0"/>
          <a:stretch/>
        </p:blipFill>
        <p:spPr>
          <a:xfrm>
            <a:off x="2139193" y="1701460"/>
            <a:ext cx="5962650" cy="4791415"/>
          </a:xfrm>
          <a:prstGeom prst="rect">
            <a:avLst/>
          </a:prstGeom>
          <a:noFill/>
          <a:ln>
            <a:noFill/>
          </a:ln>
        </p:spPr>
      </p:pic>
      <p:pic>
        <p:nvPicPr>
          <p:cNvPr id="234" name="Google Shape;234;p34"/>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t/>
            </a:r>
            <a:endParaRPr/>
          </a:p>
          <a:p>
            <a:pPr indent="0" lvl="0" marL="0" rtl="0" algn="l">
              <a:lnSpc>
                <a:spcPct val="90000"/>
              </a:lnSpc>
              <a:spcBef>
                <a:spcPts val="0"/>
              </a:spcBef>
              <a:spcAft>
                <a:spcPts val="0"/>
              </a:spcAft>
              <a:buClr>
                <a:schemeClr val="lt1"/>
              </a:buClr>
              <a:buSzPct val="90000"/>
              <a:buFont typeface="Arial"/>
              <a:buNone/>
            </a:pPr>
            <a:r>
              <a:rPr b="1" i="0" lang="pt-PT">
                <a:latin typeface="Arial"/>
                <a:ea typeface="Arial"/>
                <a:cs typeface="Arial"/>
                <a:sym typeface="Arial"/>
              </a:rPr>
              <a:t>UDL: </a:t>
            </a:r>
            <a:r>
              <a:rPr lang="pt-PT" sz="3333"/>
              <a:t>Principii și practici</a:t>
            </a:r>
            <a:endParaRPr sz="3333"/>
          </a:p>
          <a:p>
            <a:pPr indent="0" lvl="0" marL="0" rtl="0" algn="l">
              <a:lnSpc>
                <a:spcPct val="90000"/>
              </a:lnSpc>
              <a:spcBef>
                <a:spcPts val="0"/>
              </a:spcBef>
              <a:spcAft>
                <a:spcPts val="0"/>
              </a:spcAft>
              <a:buClr>
                <a:schemeClr val="dk1"/>
              </a:buClr>
              <a:buSzPct val="36666"/>
              <a:buFont typeface="Arial"/>
              <a:buNone/>
            </a:pPr>
            <a:r>
              <a:t/>
            </a:r>
            <a:endParaRPr/>
          </a:p>
          <a:p>
            <a:pPr indent="0" lvl="0" marL="0" rtl="0" algn="l">
              <a:lnSpc>
                <a:spcPct val="90000"/>
              </a:lnSpc>
              <a:spcBef>
                <a:spcPts val="0"/>
              </a:spcBef>
              <a:spcAft>
                <a:spcPts val="0"/>
              </a:spcAft>
              <a:buClr>
                <a:schemeClr val="lt1"/>
              </a:buClr>
              <a:buSzPct val="100000"/>
              <a:buFont typeface="Arial"/>
              <a:buNone/>
            </a:pPr>
            <a:r>
              <a:t/>
            </a:r>
            <a:endParaRPr/>
          </a:p>
        </p:txBody>
      </p:sp>
      <p:sp>
        <p:nvSpPr>
          <p:cNvPr id="240" name="Google Shape;240;p35"/>
          <p:cNvSpPr txBox="1"/>
          <p:nvPr>
            <p:ph idx="1" type="body"/>
          </p:nvPr>
        </p:nvSpPr>
        <p:spPr>
          <a:xfrm>
            <a:off x="1508663" y="6393877"/>
            <a:ext cx="9487948" cy="51203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u="sng">
                <a:solidFill>
                  <a:schemeClr val="hlink"/>
                </a:solidFill>
                <a:hlinkClick r:id="rId3"/>
              </a:rPr>
              <a:t>https://www.youtube.com/watch?v=pGLTJw0GSxk</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241" name="Google Shape;241;p3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descr="National Center on UDL Director David Rose explains how UDL helps meet the most pressing issues facing educators today. Drawing on brain research and the latest learning sciences, Dr. Rose describes the three UDL principles and what they mean for classroom practice. &#10; &#10;For more videos from the National Center on UDL, visit the Screening Room: http://www.udlcenter.org/screening_room/udlcenter" id="242" name="Google Shape;242;p35" title="UDL: Principles and Practice">
            <a:hlinkClick r:id="rId5"/>
          </p:cNvPr>
          <p:cNvPicPr preferRelativeResize="0"/>
          <p:nvPr/>
        </p:nvPicPr>
        <p:blipFill>
          <a:blip r:embed="rId6">
            <a:alphaModFix/>
          </a:blip>
          <a:stretch>
            <a:fillRect/>
          </a:stretch>
        </p:blipFill>
        <p:spPr>
          <a:xfrm>
            <a:off x="1751525" y="1690693"/>
            <a:ext cx="7538800" cy="4240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alibri"/>
              <a:buNone/>
            </a:pPr>
            <a:r>
              <a:rPr b="0" lang="pt-PT" sz="3600">
                <a:solidFill>
                  <a:srgbClr val="FFFFFF"/>
                </a:solidFill>
                <a:latin typeface="Calibri"/>
                <a:ea typeface="Calibri"/>
                <a:cs typeface="Calibri"/>
                <a:sym typeface="Calibri"/>
              </a:rPr>
              <a:t>Cum este percepută lumea de o persoană cu autism</a:t>
            </a:r>
            <a:endParaRPr sz="3600"/>
          </a:p>
        </p:txBody>
      </p:sp>
      <p:sp>
        <p:nvSpPr>
          <p:cNvPr id="248" name="Google Shape;248;p36"/>
          <p:cNvSpPr txBox="1"/>
          <p:nvPr>
            <p:ph idx="1" type="body"/>
          </p:nvPr>
        </p:nvSpPr>
        <p:spPr>
          <a:xfrm>
            <a:off x="1446049" y="6295143"/>
            <a:ext cx="10066791" cy="3954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2978E7"/>
              </a:buClr>
              <a:buSzPts val="1800"/>
              <a:buChar char="•"/>
            </a:pPr>
            <a:r>
              <a:rPr b="0" i="0" lang="pt-PT" sz="1800" u="sng" strike="noStrike">
                <a:solidFill>
                  <a:srgbClr val="2978E7"/>
                </a:solidFill>
                <a:latin typeface="Calibri"/>
                <a:ea typeface="Calibri"/>
                <a:cs typeface="Calibri"/>
                <a:sym typeface="Calibri"/>
                <a:hlinkClick r:id="rId3">
                  <a:extLst>
                    <a:ext uri="{A12FA001-AC4F-418D-AE19-62706E023703}">
                      <ahyp:hlinkClr val="tx"/>
                    </a:ext>
                  </a:extLst>
                </a:hlinkClick>
              </a:rPr>
              <a:t>https://youtu.be/GaRu2gBLhec</a:t>
            </a:r>
            <a:endParaRPr b="0" i="0" sz="1800" u="none" strike="noStrike">
              <a:solidFill>
                <a:srgbClr val="2978E7"/>
              </a:solidFill>
              <a:latin typeface="Calibri"/>
              <a:ea typeface="Calibri"/>
              <a:cs typeface="Calibri"/>
              <a:sym typeface="Calibri"/>
            </a:endParaRPr>
          </a:p>
        </p:txBody>
      </p:sp>
      <p:pic>
        <p:nvPicPr>
          <p:cNvPr id="249" name="Google Shape;249;p36"/>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id="250" name="Google Shape;250;p36" title="Como o autista percebe o mundo">
            <a:hlinkClick r:id="rId5"/>
          </p:cNvPr>
          <p:cNvPicPr preferRelativeResize="0"/>
          <p:nvPr/>
        </p:nvPicPr>
        <p:blipFill>
          <a:blip r:embed="rId6">
            <a:alphaModFix/>
          </a:blip>
          <a:stretch>
            <a:fillRect/>
          </a:stretch>
        </p:blipFill>
        <p:spPr>
          <a:xfrm>
            <a:off x="1446050" y="1760702"/>
            <a:ext cx="7685308" cy="4322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7"/>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6666"/>
              <a:buFont typeface="Arial"/>
              <a:buNone/>
            </a:pPr>
            <a:r>
              <a:t/>
            </a:r>
            <a:endParaRPr b="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ct val="36666"/>
              <a:buFont typeface="Arial"/>
              <a:buNone/>
            </a:pPr>
            <a:r>
              <a:t/>
            </a:r>
            <a:endParaRPr b="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ct val="34137"/>
              <a:buFont typeface="Arial"/>
              <a:buNone/>
            </a:pPr>
            <a:r>
              <a:rPr b="0" lang="pt-PT" sz="3222">
                <a:solidFill>
                  <a:srgbClr val="FFFFFF"/>
                </a:solidFill>
                <a:latin typeface="Calibri"/>
                <a:ea typeface="Calibri"/>
                <a:cs typeface="Calibri"/>
                <a:sym typeface="Calibri"/>
              </a:rPr>
              <a:t>                         Exemple de metodologii active</a:t>
            </a:r>
            <a:endParaRPr b="0" sz="3222">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ct val="34137"/>
              <a:buFont typeface="Arial"/>
              <a:buNone/>
            </a:pPr>
            <a:r>
              <a:t/>
            </a:r>
            <a:endParaRPr b="0" sz="3222">
              <a:solidFill>
                <a:srgbClr val="FFFFFF"/>
              </a:solidFill>
              <a:latin typeface="Calibri"/>
              <a:ea typeface="Calibri"/>
              <a:cs typeface="Calibri"/>
              <a:sym typeface="Calibri"/>
            </a:endParaRPr>
          </a:p>
          <a:p>
            <a:pPr indent="0" lvl="0" marL="0" rtl="0" algn="l">
              <a:lnSpc>
                <a:spcPct val="90000"/>
              </a:lnSpc>
              <a:spcBef>
                <a:spcPts val="0"/>
              </a:spcBef>
              <a:spcAft>
                <a:spcPts val="0"/>
              </a:spcAft>
              <a:buClr>
                <a:srgbClr val="FFFFFF"/>
              </a:buClr>
              <a:buSzPct val="100000"/>
              <a:buFont typeface="Calibri"/>
              <a:buNone/>
            </a:pPr>
            <a:r>
              <a:t/>
            </a:r>
            <a:endParaRPr b="0">
              <a:solidFill>
                <a:srgbClr val="FFFFFF"/>
              </a:solidFill>
              <a:latin typeface="Calibri"/>
              <a:ea typeface="Calibri"/>
              <a:cs typeface="Calibri"/>
              <a:sym typeface="Calibri"/>
            </a:endParaRPr>
          </a:p>
        </p:txBody>
      </p:sp>
      <p:sp>
        <p:nvSpPr>
          <p:cNvPr id="256" name="Google Shape;256;p37"/>
          <p:cNvSpPr txBox="1"/>
          <p:nvPr>
            <p:ph idx="1" type="body"/>
          </p:nvPr>
        </p:nvSpPr>
        <p:spPr>
          <a:xfrm>
            <a:off x="2139193" y="1875765"/>
            <a:ext cx="9487948" cy="3836433"/>
          </a:xfrm>
          <a:prstGeom prst="rect">
            <a:avLst/>
          </a:prstGeom>
          <a:noFill/>
          <a:ln>
            <a:noFill/>
          </a:ln>
        </p:spPr>
        <p:txBody>
          <a:bodyPr anchorCtr="0" anchor="t" bIns="45700" lIns="91425" spcFirstLastPara="1" rIns="91425" wrap="square" tIns="45700">
            <a:normAutofit fontScale="47500" lnSpcReduction="10000"/>
          </a:bodyPr>
          <a:lstStyle/>
          <a:p>
            <a:pPr indent="-87629" lvl="0" marL="228600" rtl="0" algn="l">
              <a:lnSpc>
                <a:spcPct val="90000"/>
              </a:lnSpc>
              <a:spcBef>
                <a:spcPts val="1000"/>
              </a:spcBef>
              <a:spcAft>
                <a:spcPts val="0"/>
              </a:spcAft>
              <a:buNone/>
            </a:pPr>
            <a:r>
              <a:rPr lang="pt-PT">
                <a:solidFill>
                  <a:srgbClr val="FFFFFF"/>
                </a:solidFill>
                <a:latin typeface="Calibri"/>
                <a:ea typeface="Calibri"/>
                <a:cs typeface="Calibri"/>
                <a:sym typeface="Calibri"/>
              </a:rPr>
              <a:t>1</a:t>
            </a:r>
            <a:r>
              <a:rPr lang="pt-PT" sz="3838">
                <a:solidFill>
                  <a:srgbClr val="FFFFFF"/>
                </a:solidFill>
                <a:latin typeface="Calibri"/>
                <a:ea typeface="Calibri"/>
                <a:cs typeface="Calibri"/>
                <a:sym typeface="Calibri"/>
              </a:rPr>
              <a:t>. Învățarea bazată pe probleme (PBL)</a:t>
            </a:r>
            <a:endParaRPr sz="3838">
              <a:solidFill>
                <a:srgbClr val="FFFFFF"/>
              </a:solidFill>
              <a:latin typeface="Calibri"/>
              <a:ea typeface="Calibri"/>
              <a:cs typeface="Calibri"/>
              <a:sym typeface="Calibri"/>
            </a:endParaRPr>
          </a:p>
          <a:p>
            <a:pPr indent="-87629" lvl="0" marL="228600" rtl="0" algn="l">
              <a:lnSpc>
                <a:spcPct val="90000"/>
              </a:lnSpc>
              <a:spcBef>
                <a:spcPts val="1000"/>
              </a:spcBef>
              <a:spcAft>
                <a:spcPts val="0"/>
              </a:spcAft>
              <a:buNone/>
            </a:pPr>
            <a:r>
              <a:rPr lang="pt-PT" sz="3838">
                <a:solidFill>
                  <a:srgbClr val="FFFFFF"/>
                </a:solidFill>
                <a:latin typeface="Calibri"/>
                <a:ea typeface="Calibri"/>
                <a:cs typeface="Calibri"/>
                <a:sym typeface="Calibri"/>
              </a:rPr>
              <a:t>2. Predarea hibridă</a:t>
            </a:r>
            <a:endParaRPr sz="3838">
              <a:solidFill>
                <a:srgbClr val="FFFFFF"/>
              </a:solidFill>
              <a:latin typeface="Calibri"/>
              <a:ea typeface="Calibri"/>
              <a:cs typeface="Calibri"/>
              <a:sym typeface="Calibri"/>
            </a:endParaRPr>
          </a:p>
          <a:p>
            <a:pPr indent="-87629" lvl="0" marL="228600" rtl="0" algn="l">
              <a:lnSpc>
                <a:spcPct val="90000"/>
              </a:lnSpc>
              <a:spcBef>
                <a:spcPts val="1000"/>
              </a:spcBef>
              <a:spcAft>
                <a:spcPts val="0"/>
              </a:spcAft>
              <a:buNone/>
            </a:pPr>
            <a:r>
              <a:rPr lang="pt-PT" sz="3838">
                <a:solidFill>
                  <a:srgbClr val="FFFFFF"/>
                </a:solidFill>
                <a:latin typeface="Calibri"/>
                <a:ea typeface="Calibri"/>
                <a:cs typeface="Calibri"/>
                <a:sym typeface="Calibri"/>
              </a:rPr>
              <a:t>3. Studiu de caz</a:t>
            </a:r>
            <a:endParaRPr sz="3838">
              <a:solidFill>
                <a:srgbClr val="FFFFFF"/>
              </a:solidFill>
              <a:latin typeface="Calibri"/>
              <a:ea typeface="Calibri"/>
              <a:cs typeface="Calibri"/>
              <a:sym typeface="Calibri"/>
            </a:endParaRPr>
          </a:p>
          <a:p>
            <a:pPr indent="-87629" lvl="0" marL="228600" rtl="0" algn="l">
              <a:lnSpc>
                <a:spcPct val="90000"/>
              </a:lnSpc>
              <a:spcBef>
                <a:spcPts val="1000"/>
              </a:spcBef>
              <a:spcAft>
                <a:spcPts val="0"/>
              </a:spcAft>
              <a:buNone/>
            </a:pPr>
            <a:r>
              <a:rPr lang="pt-PT" sz="3838">
                <a:solidFill>
                  <a:srgbClr val="FFFFFF"/>
                </a:solidFill>
                <a:latin typeface="Calibri"/>
                <a:ea typeface="Calibri"/>
                <a:cs typeface="Calibri"/>
                <a:sym typeface="Calibri"/>
              </a:rPr>
              <a:t>4. Folosirea Jocurilor</a:t>
            </a:r>
            <a:endParaRPr sz="3838">
              <a:solidFill>
                <a:srgbClr val="FFFFFF"/>
              </a:solidFill>
              <a:latin typeface="Calibri"/>
              <a:ea typeface="Calibri"/>
              <a:cs typeface="Calibri"/>
              <a:sym typeface="Calibri"/>
            </a:endParaRPr>
          </a:p>
          <a:p>
            <a:pPr indent="-87629" lvl="0" marL="228600" rtl="0" algn="l">
              <a:lnSpc>
                <a:spcPct val="90000"/>
              </a:lnSpc>
              <a:spcBef>
                <a:spcPts val="1000"/>
              </a:spcBef>
              <a:spcAft>
                <a:spcPts val="0"/>
              </a:spcAft>
              <a:buNone/>
            </a:pPr>
            <a:r>
              <a:rPr lang="pt-PT" sz="3838">
                <a:solidFill>
                  <a:srgbClr val="FFFFFF"/>
                </a:solidFill>
                <a:latin typeface="Calibri"/>
                <a:ea typeface="Calibri"/>
                <a:cs typeface="Calibri"/>
                <a:sym typeface="Calibri"/>
              </a:rPr>
              <a:t>5. "Mâinile pe"</a:t>
            </a:r>
            <a:endParaRPr sz="3838">
              <a:solidFill>
                <a:srgbClr val="FFFFFF"/>
              </a:solidFill>
              <a:latin typeface="Calibri"/>
              <a:ea typeface="Calibri"/>
              <a:cs typeface="Calibri"/>
              <a:sym typeface="Calibri"/>
            </a:endParaRPr>
          </a:p>
          <a:p>
            <a:pPr indent="-87629" lvl="0" marL="228600" rtl="0" algn="l">
              <a:lnSpc>
                <a:spcPct val="90000"/>
              </a:lnSpc>
              <a:spcBef>
                <a:spcPts val="1000"/>
              </a:spcBef>
              <a:spcAft>
                <a:spcPts val="0"/>
              </a:spcAft>
              <a:buNone/>
            </a:pPr>
            <a:r>
              <a:rPr lang="pt-PT" sz="3838">
                <a:solidFill>
                  <a:srgbClr val="FFFFFF"/>
                </a:solidFill>
                <a:latin typeface="Calibri"/>
                <a:ea typeface="Calibri"/>
                <a:cs typeface="Calibri"/>
                <a:sym typeface="Calibri"/>
              </a:rPr>
              <a:t>6. Clasă inversată</a:t>
            </a:r>
            <a:endParaRPr sz="3838">
              <a:solidFill>
                <a:srgbClr val="FFFFFF"/>
              </a:solidFill>
              <a:latin typeface="Calibri"/>
              <a:ea typeface="Calibri"/>
              <a:cs typeface="Calibri"/>
              <a:sym typeface="Calibri"/>
            </a:endParaRPr>
          </a:p>
          <a:p>
            <a:pPr indent="-160020" lvl="0" marL="228600" rtl="0" algn="l">
              <a:lnSpc>
                <a:spcPct val="90000"/>
              </a:lnSpc>
              <a:spcBef>
                <a:spcPts val="1000"/>
              </a:spcBef>
              <a:spcAft>
                <a:spcPts val="0"/>
              </a:spcAft>
              <a:buClr>
                <a:srgbClr val="FFFFFF"/>
              </a:buClr>
              <a:buSzPct val="62523"/>
              <a:buChar char="•"/>
            </a:pPr>
            <a:r>
              <a:t/>
            </a:r>
            <a:endParaRPr sz="3838">
              <a:solidFill>
                <a:srgbClr val="FFFFFF"/>
              </a:solidFill>
              <a:latin typeface="Calibri"/>
              <a:ea typeface="Calibri"/>
              <a:cs typeface="Calibri"/>
              <a:sym typeface="Calibri"/>
            </a:endParaRPr>
          </a:p>
          <a:p>
            <a:pPr indent="-160020" lvl="0" marL="228600" rtl="0" algn="l">
              <a:lnSpc>
                <a:spcPct val="90000"/>
              </a:lnSpc>
              <a:spcBef>
                <a:spcPts val="1000"/>
              </a:spcBef>
              <a:spcAft>
                <a:spcPts val="0"/>
              </a:spcAft>
              <a:buClr>
                <a:srgbClr val="FFFFFF"/>
              </a:buClr>
              <a:buSzPct val="62523"/>
              <a:buChar char="•"/>
            </a:pPr>
            <a:r>
              <a:rPr lang="pt-PT" sz="3838">
                <a:solidFill>
                  <a:srgbClr val="FFFFFF"/>
                </a:solidFill>
                <a:latin typeface="Calibri"/>
                <a:ea typeface="Calibri"/>
                <a:cs typeface="Calibri"/>
                <a:sym typeface="Calibri"/>
              </a:rPr>
              <a:t>Activitate (60 min) – În grupuri alegeți una dintre metodologii, faceți o cercetare despre aceasta cu grupul dvs., dezbateți prós și cons ale metodologiei pentru a face o prezentare grupului mare despre opinia grupului dvs.</a:t>
            </a:r>
            <a:endParaRPr sz="3838">
              <a:solidFill>
                <a:srgbClr val="FFFFFF"/>
              </a:solidFill>
              <a:latin typeface="Calibri"/>
              <a:ea typeface="Calibri"/>
              <a:cs typeface="Calibri"/>
              <a:sym typeface="Calibri"/>
            </a:endParaRPr>
          </a:p>
          <a:p>
            <a:pPr indent="-160020" lvl="0" marL="228600" rtl="0" algn="l">
              <a:lnSpc>
                <a:spcPct val="90000"/>
              </a:lnSpc>
              <a:spcBef>
                <a:spcPts val="1000"/>
              </a:spcBef>
              <a:spcAft>
                <a:spcPts val="0"/>
              </a:spcAft>
              <a:buClr>
                <a:srgbClr val="FFFFFF"/>
              </a:buClr>
              <a:buSzPct val="62523"/>
              <a:buChar char="•"/>
            </a:pPr>
            <a:r>
              <a:t/>
            </a:r>
            <a:endParaRPr sz="3838">
              <a:solidFill>
                <a:srgbClr val="FFFFFF"/>
              </a:solidFill>
              <a:latin typeface="Calibri"/>
              <a:ea typeface="Calibri"/>
              <a:cs typeface="Calibri"/>
              <a:sym typeface="Calibri"/>
            </a:endParaRPr>
          </a:p>
          <a:p>
            <a:pPr indent="-160020" lvl="0" marL="228600" rtl="0" algn="l">
              <a:lnSpc>
                <a:spcPct val="90000"/>
              </a:lnSpc>
              <a:spcBef>
                <a:spcPts val="1000"/>
              </a:spcBef>
              <a:spcAft>
                <a:spcPts val="0"/>
              </a:spcAft>
              <a:buClr>
                <a:srgbClr val="FFFFFF"/>
              </a:buClr>
              <a:buSzPct val="100000"/>
              <a:buFont typeface="Arial"/>
              <a:buChar char="•"/>
            </a:pPr>
            <a:r>
              <a:rPr lang="pt-PT">
                <a:solidFill>
                  <a:srgbClr val="FFFFFF"/>
                </a:solidFill>
                <a:latin typeface="Calibri"/>
                <a:ea typeface="Calibri"/>
                <a:cs typeface="Calibri"/>
                <a:sym typeface="Calibri"/>
              </a:rPr>
              <a:t>.</a:t>
            </a:r>
            <a:endParaRPr/>
          </a:p>
        </p:txBody>
      </p:sp>
      <p:pic>
        <p:nvPicPr>
          <p:cNvPr id="257" name="Google Shape;257;p3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8"/>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Arial"/>
              <a:buNone/>
            </a:pPr>
            <a:r>
              <a:rPr b="0" lang="pt-PT" sz="3600">
                <a:solidFill>
                  <a:srgbClr val="FFFFFF"/>
                </a:solidFill>
              </a:rPr>
              <a:t>Sistemul educațional tradițional</a:t>
            </a:r>
            <a:endParaRPr sz="3600">
              <a:latin typeface="Arial"/>
              <a:ea typeface="Arial"/>
              <a:cs typeface="Arial"/>
              <a:sym typeface="Arial"/>
            </a:endParaRPr>
          </a:p>
        </p:txBody>
      </p:sp>
      <p:pic>
        <p:nvPicPr>
          <p:cNvPr descr="Tecnologias Emergentes na Educação: obstáculos e desafios à sua integ…" id="263" name="Google Shape;263;p38"/>
          <p:cNvPicPr preferRelativeResize="0"/>
          <p:nvPr/>
        </p:nvPicPr>
        <p:blipFill rotWithShape="1">
          <a:blip r:embed="rId3">
            <a:alphaModFix/>
          </a:blip>
          <a:srcRect b="0" l="29007" r="0" t="7416"/>
          <a:stretch/>
        </p:blipFill>
        <p:spPr>
          <a:xfrm>
            <a:off x="2800350" y="1571624"/>
            <a:ext cx="6586538" cy="4833371"/>
          </a:xfrm>
          <a:prstGeom prst="rect">
            <a:avLst/>
          </a:prstGeom>
          <a:noFill/>
          <a:ln>
            <a:noFill/>
          </a:ln>
        </p:spPr>
      </p:pic>
      <p:sp>
        <p:nvSpPr>
          <p:cNvPr id="264" name="Google Shape;264;p38"/>
          <p:cNvSpPr/>
          <p:nvPr/>
        </p:nvSpPr>
        <p:spPr>
          <a:xfrm>
            <a:off x="5643563" y="1328738"/>
            <a:ext cx="3543299" cy="168592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chemeClr val="dk1"/>
                </a:solidFill>
                <a:latin typeface="Calibri"/>
                <a:ea typeface="Calibri"/>
                <a:cs typeface="Calibri"/>
                <a:sym typeface="Calibri"/>
              </a:rPr>
              <a:t>Pentru o selecție corectă, toată lumea va face același test: Vă rog, urcați în copac....</a:t>
            </a:r>
            <a:endParaRPr sz="1800">
              <a:solidFill>
                <a:schemeClr val="dk1"/>
              </a:solidFill>
              <a:latin typeface="Calibri"/>
              <a:ea typeface="Calibri"/>
              <a:cs typeface="Calibri"/>
              <a:sym typeface="Calibri"/>
            </a:endParaRPr>
          </a:p>
        </p:txBody>
      </p:sp>
      <p:pic>
        <p:nvPicPr>
          <p:cNvPr id="265" name="Google Shape;265;p38"/>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9"/>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Arial"/>
              <a:buNone/>
            </a:pPr>
            <a:r>
              <a:rPr b="0" lang="pt-PT" sz="3600">
                <a:solidFill>
                  <a:srgbClr val="FFFFFF"/>
                </a:solidFill>
              </a:rPr>
              <a:t>Activitate asincronă</a:t>
            </a:r>
            <a:endParaRPr sz="3600">
              <a:latin typeface="Arial"/>
              <a:ea typeface="Arial"/>
              <a:cs typeface="Arial"/>
              <a:sym typeface="Arial"/>
            </a:endParaRPr>
          </a:p>
        </p:txBody>
      </p:sp>
      <p:sp>
        <p:nvSpPr>
          <p:cNvPr id="271" name="Google Shape;271;p39"/>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100"/>
              <a:buFont typeface="Arial"/>
              <a:buNone/>
            </a:pPr>
            <a:r>
              <a:rPr lang="pt-PT">
                <a:solidFill>
                  <a:srgbClr val="FFFFFF"/>
                </a:solidFill>
                <a:latin typeface="Arial"/>
                <a:ea typeface="Arial"/>
                <a:cs typeface="Arial"/>
                <a:sym typeface="Arial"/>
              </a:rPr>
              <a:t>După etapa de invatare, faceți acest test de înțelegeri multiple și aplicati-l în sala de clasă pentru a stabili cea mai bună cale de învățare pentru elevii dvs.</a:t>
            </a:r>
            <a:endParaRPr>
              <a:solidFill>
                <a:srgbClr val="FFFFFF"/>
              </a:solidFill>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t/>
            </a:r>
            <a:endParaRPr>
              <a:solidFill>
                <a:srgbClr val="FFFFFF"/>
              </a:solidFill>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rPr lang="pt-PT">
                <a:solidFill>
                  <a:srgbClr val="FFFFFF"/>
                </a:solidFill>
                <a:latin typeface="Arial"/>
                <a:ea typeface="Arial"/>
                <a:cs typeface="Arial"/>
                <a:sym typeface="Arial"/>
              </a:rPr>
              <a:t> </a:t>
            </a:r>
            <a:endParaRPr>
              <a:solidFill>
                <a:srgbClr val="FFFFFF"/>
              </a:solidFill>
              <a:latin typeface="Arial"/>
              <a:ea typeface="Arial"/>
              <a:cs typeface="Arial"/>
              <a:sym typeface="Arial"/>
            </a:endParaRPr>
          </a:p>
          <a:p>
            <a:pPr indent="0" lvl="0" marL="0" rtl="0" algn="l">
              <a:lnSpc>
                <a:spcPct val="90000"/>
              </a:lnSpc>
              <a:spcBef>
                <a:spcPts val="1000"/>
              </a:spcBef>
              <a:spcAft>
                <a:spcPts val="0"/>
              </a:spcAft>
              <a:buClr>
                <a:schemeClr val="lt1"/>
              </a:buClr>
              <a:buSzPts val="2400"/>
              <a:buNone/>
            </a:pPr>
            <a:r>
              <a:rPr b="0" i="0" lang="pt-PT" u="sng" strike="noStrike">
                <a:solidFill>
                  <a:srgbClr val="FFFFFF"/>
                </a:solidFill>
                <a:latin typeface="Arial"/>
                <a:ea typeface="Arial"/>
                <a:cs typeface="Arial"/>
                <a:sym typeface="Arial"/>
                <a:hlinkClick r:id="rId3">
                  <a:extLst>
                    <a:ext uri="{A12FA001-AC4F-418D-AE19-62706E023703}">
                      <ahyp:hlinkClr val="tx"/>
                    </a:ext>
                  </a:extLst>
                </a:hlinkClick>
              </a:rPr>
              <a:t>https://www.idrlabs.com/pt/inteligencias-multiplas/teste.php</a:t>
            </a:r>
            <a:endParaRPr b="0" i="0" u="none" strike="noStrike">
              <a:solidFill>
                <a:srgbClr val="FFFFFF"/>
              </a:solidFill>
              <a:latin typeface="Arial"/>
              <a:ea typeface="Arial"/>
              <a:cs typeface="Arial"/>
              <a:sym typeface="Arial"/>
            </a:endParaRPr>
          </a:p>
          <a:p>
            <a:pPr indent="0" lvl="0" marL="0" rtl="0" algn="l">
              <a:lnSpc>
                <a:spcPct val="90000"/>
              </a:lnSpc>
              <a:spcBef>
                <a:spcPts val="1000"/>
              </a:spcBef>
              <a:spcAft>
                <a:spcPts val="0"/>
              </a:spcAft>
              <a:buClr>
                <a:schemeClr val="lt1"/>
              </a:buClr>
              <a:buSzPts val="2400"/>
              <a:buNone/>
            </a:pPr>
            <a:r>
              <a:t/>
            </a:r>
            <a:endParaRPr b="0" i="0" u="none" strike="noStrike">
              <a:solidFill>
                <a:srgbClr val="17B2D1"/>
              </a:solidFill>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272" name="Google Shape;272;p39"/>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0"/>
          <p:cNvSpPr txBox="1"/>
          <p:nvPr>
            <p:ph type="ctrTitle"/>
          </p:nvPr>
        </p:nvSpPr>
        <p:spPr>
          <a:xfrm>
            <a:off x="1524000" y="2486869"/>
            <a:ext cx="8634413"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Arial"/>
              <a:buNone/>
            </a:pPr>
            <a:r>
              <a:rPr b="0" i="0" lang="pt-PT" sz="4000" u="none" strike="noStrike">
                <a:latin typeface="Arial"/>
                <a:ea typeface="Arial"/>
                <a:cs typeface="Arial"/>
                <a:sym typeface="Arial"/>
              </a:rPr>
              <a:t>3. </a:t>
            </a:r>
            <a:r>
              <a:rPr lang="pt-PT" sz="4000"/>
              <a:t>Prezentarea pictogramelor și a aplicației TEC++US</a:t>
            </a:r>
            <a:endParaRPr sz="4000"/>
          </a:p>
          <a:p>
            <a:pPr indent="0" lvl="0" marL="0" rtl="0" algn="ctr">
              <a:lnSpc>
                <a:spcPct val="90000"/>
              </a:lnSpc>
              <a:spcBef>
                <a:spcPts val="0"/>
              </a:spcBef>
              <a:spcAft>
                <a:spcPts val="0"/>
              </a:spcAft>
              <a:buClr>
                <a:schemeClr val="dk1"/>
              </a:buClr>
              <a:buSzPts val="1100"/>
              <a:buFont typeface="Arial"/>
              <a:buNone/>
            </a:pPr>
            <a:r>
              <a:t/>
            </a:r>
            <a:endParaRPr sz="4000"/>
          </a:p>
          <a:p>
            <a:pPr indent="0" lvl="0" marL="0" rtl="0" algn="ctr">
              <a:lnSpc>
                <a:spcPct val="90000"/>
              </a:lnSpc>
              <a:spcBef>
                <a:spcPts val="0"/>
              </a:spcBef>
              <a:spcAft>
                <a:spcPts val="0"/>
              </a:spcAft>
              <a:buClr>
                <a:schemeClr val="lt1"/>
              </a:buClr>
              <a:buSzPts val="4000"/>
              <a:buFont typeface="Arial"/>
              <a:buNone/>
            </a:pPr>
            <a:r>
              <a:t/>
            </a:r>
            <a:endParaRPr sz="4000"/>
          </a:p>
        </p:txBody>
      </p:sp>
      <p:pic>
        <p:nvPicPr>
          <p:cNvPr id="278" name="Google Shape;278;p40"/>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1915886" y="365125"/>
            <a:ext cx="943791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Font typeface="Arial"/>
              <a:buNone/>
            </a:pPr>
            <a:r>
              <a:rPr b="1" i="0" lang="pt-PT" sz="3200">
                <a:latin typeface="Arial"/>
                <a:ea typeface="Arial"/>
                <a:cs typeface="Arial"/>
                <a:sym typeface="Arial"/>
              </a:rPr>
              <a:t> </a:t>
            </a:r>
            <a:r>
              <a:rPr lang="pt-PT" sz="3200"/>
              <a:t>M</a:t>
            </a:r>
            <a:r>
              <a:rPr b="1" i="0" lang="pt-PT" sz="3200">
                <a:latin typeface="Arial"/>
                <a:ea typeface="Arial"/>
                <a:cs typeface="Arial"/>
                <a:sym typeface="Arial"/>
              </a:rPr>
              <a:t>isi</a:t>
            </a:r>
            <a:r>
              <a:rPr lang="pt-PT" sz="3200"/>
              <a:t>unea noastra</a:t>
            </a:r>
            <a:endParaRPr sz="3000">
              <a:solidFill>
                <a:schemeClr val="lt1"/>
              </a:solidFill>
              <a:latin typeface="Arial"/>
              <a:ea typeface="Arial"/>
              <a:cs typeface="Arial"/>
              <a:sym typeface="Arial"/>
            </a:endParaRPr>
          </a:p>
        </p:txBody>
      </p:sp>
      <p:sp>
        <p:nvSpPr>
          <p:cNvPr id="65" name="Google Shape;65;p14"/>
          <p:cNvSpPr txBox="1"/>
          <p:nvPr>
            <p:ph idx="1" type="body"/>
          </p:nvPr>
        </p:nvSpPr>
        <p:spPr>
          <a:xfrm>
            <a:off x="1915884" y="1825625"/>
            <a:ext cx="9437915"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None/>
            </a:pPr>
            <a:br>
              <a:rPr b="1" i="0" lang="pt-PT" sz="4800">
                <a:latin typeface="Arial"/>
                <a:ea typeface="Arial"/>
                <a:cs typeface="Arial"/>
                <a:sym typeface="Arial"/>
              </a:rPr>
            </a:br>
            <a:r>
              <a:rPr b="1" lang="pt-PT" sz="4800">
                <a:latin typeface="Arial"/>
                <a:ea typeface="Arial"/>
                <a:cs typeface="Arial"/>
                <a:sym typeface="Arial"/>
              </a:rPr>
              <a:t>Un poliglot pictografic</a:t>
            </a:r>
            <a:endParaRPr b="1" sz="4800">
              <a:latin typeface="Arial"/>
              <a:ea typeface="Arial"/>
              <a:cs typeface="Arial"/>
              <a:sym typeface="Arial"/>
            </a:endParaRPr>
          </a:p>
          <a:p>
            <a:pPr indent="0" lvl="0" marL="0" rtl="0" algn="ctr">
              <a:lnSpc>
                <a:spcPct val="90000"/>
              </a:lnSpc>
              <a:spcBef>
                <a:spcPts val="0"/>
              </a:spcBef>
              <a:spcAft>
                <a:spcPts val="0"/>
              </a:spcAft>
              <a:buClr>
                <a:schemeClr val="lt1"/>
              </a:buClr>
              <a:buSzPts val="4800"/>
              <a:buNone/>
            </a:pPr>
            <a:r>
              <a:rPr b="1" lang="pt-PT" sz="4800">
                <a:latin typeface="Arial"/>
                <a:ea typeface="Arial"/>
                <a:cs typeface="Arial"/>
                <a:sym typeface="Arial"/>
              </a:rPr>
              <a:t>în buzunar!</a:t>
            </a:r>
            <a:endParaRPr b="1" sz="4800">
              <a:latin typeface="Arial"/>
              <a:ea typeface="Arial"/>
              <a:cs typeface="Arial"/>
              <a:sym typeface="Arial"/>
            </a:endParaRPr>
          </a:p>
        </p:txBody>
      </p:sp>
      <p:pic>
        <p:nvPicPr>
          <p:cNvPr id="66" name="Google Shape;66;p1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1"/>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Arial"/>
              <a:buNone/>
            </a:pPr>
            <a:r>
              <a:rPr lang="pt-PT">
                <a:latin typeface="Arial"/>
                <a:ea typeface="Arial"/>
                <a:cs typeface="Arial"/>
                <a:sym typeface="Arial"/>
              </a:rPr>
              <a:t>Technology from Everyone to Each and Everyone of Us 2.0 - TEC++US 2.0 - a fost fondată în cadrul proiectului ERASMUS+ și s-a bazat pe strategia Comisiei Europene. A avut ca obiectiv principal dezvoltarea de instrumente care se inspiră din principiul filosofiei universale de depășire a barierelor interculturale de comunicare.</a:t>
            </a:r>
            <a:endParaRPr>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90000"/>
              </a:lnSpc>
              <a:spcBef>
                <a:spcPts val="0"/>
              </a:spcBef>
              <a:spcAft>
                <a:spcPts val="0"/>
              </a:spcAft>
              <a:buClr>
                <a:schemeClr val="lt1"/>
              </a:buClr>
              <a:buSzPts val="2400"/>
              <a:buNone/>
            </a:pPr>
            <a:r>
              <a:t/>
            </a:r>
            <a:endParaRPr>
              <a:latin typeface="Arial"/>
              <a:ea typeface="Arial"/>
              <a:cs typeface="Arial"/>
              <a:sym typeface="Arial"/>
            </a:endParaRPr>
          </a:p>
        </p:txBody>
      </p:sp>
      <p:pic>
        <p:nvPicPr>
          <p:cNvPr id="284" name="Google Shape;284;p4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L</a:t>
            </a:r>
            <a:r>
              <a:rPr lang="pt-PT"/>
              <a:t>imbajul</a:t>
            </a:r>
            <a:endParaRPr>
              <a:latin typeface="Arial"/>
              <a:ea typeface="Arial"/>
              <a:cs typeface="Arial"/>
              <a:sym typeface="Arial"/>
            </a:endParaRPr>
          </a:p>
        </p:txBody>
      </p:sp>
      <p:sp>
        <p:nvSpPr>
          <p:cNvPr id="290" name="Google Shape;290;p42"/>
          <p:cNvSpPr txBox="1"/>
          <p:nvPr>
            <p:ph idx="1" type="body"/>
          </p:nvPr>
        </p:nvSpPr>
        <p:spPr>
          <a:xfrm>
            <a:off x="1560349" y="2533474"/>
            <a:ext cx="10066791" cy="2424289"/>
          </a:xfrm>
          <a:prstGeom prst="rect">
            <a:avLst/>
          </a:prstGeom>
          <a:noFill/>
          <a:ln>
            <a:noFill/>
          </a:ln>
        </p:spPr>
        <p:txBody>
          <a:bodyPr anchorCtr="0" anchor="t" bIns="45700" lIns="91425" spcFirstLastPara="1" rIns="91425" wrap="square" tIns="45700">
            <a:normAutofit lnSpcReduction="20000"/>
          </a:bodyPr>
          <a:lstStyle/>
          <a:p>
            <a:pPr indent="-38100" lvl="0" marL="228600" rtl="0" algn="l">
              <a:lnSpc>
                <a:spcPct val="90000"/>
              </a:lnSpc>
              <a:spcBef>
                <a:spcPts val="1000"/>
              </a:spcBef>
              <a:spcAft>
                <a:spcPts val="0"/>
              </a:spcAft>
              <a:buClr>
                <a:schemeClr val="dk1"/>
              </a:buClr>
              <a:buSzPts val="1100"/>
              <a:buFont typeface="Arial"/>
              <a:buNone/>
            </a:pPr>
            <a:r>
              <a:rPr lang="pt-PT" sz="3000">
                <a:latin typeface="Arial"/>
                <a:ea typeface="Arial"/>
                <a:cs typeface="Arial"/>
                <a:sym typeface="Arial"/>
              </a:rPr>
              <a:t>Un sistem de semne care permite construirea unei interpretări a realității prin sunete, litere, culori, imagini, gesturi etc.</a:t>
            </a:r>
            <a:endParaRPr sz="3000">
              <a:latin typeface="Arial"/>
              <a:ea typeface="Arial"/>
              <a:cs typeface="Arial"/>
              <a:sym typeface="Arial"/>
            </a:endParaRPr>
          </a:p>
          <a:p>
            <a:pPr indent="-38100" lvl="0" marL="228600" rtl="0" algn="l">
              <a:lnSpc>
                <a:spcPct val="90000"/>
              </a:lnSpc>
              <a:spcBef>
                <a:spcPts val="1000"/>
              </a:spcBef>
              <a:spcAft>
                <a:spcPts val="0"/>
              </a:spcAft>
              <a:buClr>
                <a:schemeClr val="dk1"/>
              </a:buClr>
              <a:buSzPts val="1100"/>
              <a:buFont typeface="Arial"/>
              <a:buNone/>
            </a:pPr>
            <a:r>
              <a:t/>
            </a:r>
            <a:endParaRPr sz="3000">
              <a:latin typeface="Arial"/>
              <a:ea typeface="Arial"/>
              <a:cs typeface="Arial"/>
              <a:sym typeface="Arial"/>
            </a:endParaRPr>
          </a:p>
          <a:p>
            <a:pPr indent="-38100" lvl="0" marL="228600" rtl="0" algn="l">
              <a:lnSpc>
                <a:spcPct val="90000"/>
              </a:lnSpc>
              <a:spcBef>
                <a:spcPts val="1000"/>
              </a:spcBef>
              <a:spcAft>
                <a:spcPts val="0"/>
              </a:spcAft>
              <a:buClr>
                <a:schemeClr val="dk1"/>
              </a:buClr>
              <a:buSzPts val="1100"/>
              <a:buFont typeface="Arial"/>
              <a:buNone/>
            </a:pPr>
            <a:r>
              <a:t/>
            </a:r>
            <a:endParaRPr sz="3000">
              <a:latin typeface="Arial"/>
              <a:ea typeface="Arial"/>
              <a:cs typeface="Arial"/>
              <a:sym typeface="Arial"/>
            </a:endParaRPr>
          </a:p>
          <a:p>
            <a:pPr indent="-38100" lvl="0" marL="228600" rtl="0" algn="l">
              <a:lnSpc>
                <a:spcPct val="90000"/>
              </a:lnSpc>
              <a:spcBef>
                <a:spcPts val="1000"/>
              </a:spcBef>
              <a:spcAft>
                <a:spcPts val="0"/>
              </a:spcAft>
              <a:buClr>
                <a:schemeClr val="lt1"/>
              </a:buClr>
              <a:buSzPts val="3000"/>
              <a:buNone/>
            </a:pPr>
            <a:r>
              <a:t/>
            </a:r>
            <a:endParaRPr sz="3000">
              <a:latin typeface="Arial"/>
              <a:ea typeface="Arial"/>
              <a:cs typeface="Arial"/>
              <a:sym typeface="Arial"/>
            </a:endParaRPr>
          </a:p>
        </p:txBody>
      </p:sp>
      <p:pic>
        <p:nvPicPr>
          <p:cNvPr id="291" name="Google Shape;291;p42"/>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3"/>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dk1"/>
              </a:buClr>
              <a:buSzPts val="1100"/>
              <a:buFont typeface="Arial"/>
              <a:buNone/>
            </a:pPr>
            <a:r>
              <a:rPr lang="pt-PT">
                <a:latin typeface="Arial"/>
                <a:ea typeface="Arial"/>
                <a:cs typeface="Arial"/>
                <a:sym typeface="Arial"/>
              </a:rPr>
              <a:t>Obiectivul nostru principal a fost crearea unui instrument transnațional, care să faciliteze învățarea cuvintelor/expresiilor/întrebărilor de bază utile copiilor, în prima săptămână de adaptare la o țară nouă sau dobândirea de competențe lingvistice în școala de bază.</a:t>
            </a:r>
            <a:endParaRPr>
              <a:latin typeface="Arial"/>
              <a:ea typeface="Arial"/>
              <a:cs typeface="Arial"/>
              <a:sym typeface="Arial"/>
            </a:endParaRPr>
          </a:p>
          <a:p>
            <a:pPr indent="0" lvl="0" marL="0" rtl="0" algn="ctr">
              <a:lnSpc>
                <a:spcPct val="90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ctr">
              <a:lnSpc>
                <a:spcPct val="90000"/>
              </a:lnSpc>
              <a:spcBef>
                <a:spcPts val="0"/>
              </a:spcBef>
              <a:spcAft>
                <a:spcPts val="0"/>
              </a:spcAft>
              <a:buClr>
                <a:schemeClr val="lt1"/>
              </a:buClr>
              <a:buSzPts val="2400"/>
              <a:buNone/>
            </a:pPr>
            <a:r>
              <a:t/>
            </a:r>
            <a:endParaRPr>
              <a:latin typeface="Arial"/>
              <a:ea typeface="Arial"/>
              <a:cs typeface="Arial"/>
              <a:sym typeface="Arial"/>
            </a:endParaRPr>
          </a:p>
          <a:p>
            <a:pPr indent="-76200" lvl="0" marL="228600" rtl="0" algn="l">
              <a:lnSpc>
                <a:spcPct val="90000"/>
              </a:lnSpc>
              <a:spcBef>
                <a:spcPts val="1000"/>
              </a:spcBef>
              <a:spcAft>
                <a:spcPts val="0"/>
              </a:spcAft>
              <a:buClr>
                <a:schemeClr val="dk1"/>
              </a:buClr>
              <a:buSzPts val="1100"/>
              <a:buFont typeface="Arial"/>
              <a:buNone/>
            </a:pPr>
            <a:r>
              <a:rPr lang="pt-PT">
                <a:latin typeface="Arial"/>
                <a:ea typeface="Arial"/>
                <a:cs typeface="Arial"/>
                <a:sym typeface="Arial"/>
              </a:rPr>
              <a:t>European Pictographic Communication Language Translator (aplicația TEC ++US) – Disponibil pentru sistemul operațional Android și iOS.</a:t>
            </a:r>
            <a:endParaRPr>
              <a:latin typeface="Arial"/>
              <a:ea typeface="Arial"/>
              <a:cs typeface="Arial"/>
              <a:sym typeface="Arial"/>
            </a:endParaRPr>
          </a:p>
          <a:p>
            <a:pPr indent="-76200" lvl="0" marL="228600" rtl="0" algn="l">
              <a:lnSpc>
                <a:spcPct val="90000"/>
              </a:lnSpc>
              <a:spcBef>
                <a:spcPts val="1000"/>
              </a:spcBef>
              <a:spcAft>
                <a:spcPts val="0"/>
              </a:spcAft>
              <a:buClr>
                <a:schemeClr val="dk1"/>
              </a:buClr>
              <a:buSzPts val="1100"/>
              <a:buFont typeface="Arial"/>
              <a:buNone/>
            </a:pPr>
            <a:r>
              <a:t/>
            </a:r>
            <a:endParaRPr>
              <a:latin typeface="Arial"/>
              <a:ea typeface="Arial"/>
              <a:cs typeface="Arial"/>
              <a:sym typeface="Arial"/>
            </a:endParaRPr>
          </a:p>
          <a:p>
            <a:pPr indent="-76200" lvl="0" marL="228600" rtl="0" algn="l">
              <a:lnSpc>
                <a:spcPct val="90000"/>
              </a:lnSpc>
              <a:spcBef>
                <a:spcPts val="1000"/>
              </a:spcBef>
              <a:spcAft>
                <a:spcPts val="0"/>
              </a:spcAft>
              <a:buClr>
                <a:schemeClr val="dk1"/>
              </a:buClr>
              <a:buSzPts val="1100"/>
              <a:buFont typeface="Arial"/>
              <a:buNone/>
            </a:pPr>
            <a:r>
              <a:t/>
            </a:r>
            <a:endParaRPr>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297" name="Google Shape;297;p4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6666"/>
              <a:buFont typeface="Arial"/>
              <a:buNone/>
            </a:pPr>
            <a:r>
              <a:t/>
            </a:r>
            <a:endParaRPr/>
          </a:p>
          <a:p>
            <a:pPr indent="0" lvl="0" marL="0" rtl="0" algn="l">
              <a:lnSpc>
                <a:spcPct val="90000"/>
              </a:lnSpc>
              <a:spcBef>
                <a:spcPts val="0"/>
              </a:spcBef>
              <a:spcAft>
                <a:spcPts val="0"/>
              </a:spcAft>
              <a:buClr>
                <a:schemeClr val="dk1"/>
              </a:buClr>
              <a:buSzPct val="36666"/>
              <a:buFont typeface="Arial"/>
              <a:buNone/>
            </a:pPr>
            <a:r>
              <a:rPr lang="pt-PT"/>
              <a:t>Obiectivele noastre</a:t>
            </a:r>
            <a:endParaRPr/>
          </a:p>
          <a:p>
            <a:pPr indent="0" lvl="0" marL="0" rtl="0" algn="l">
              <a:lnSpc>
                <a:spcPct val="90000"/>
              </a:lnSpc>
              <a:spcBef>
                <a:spcPts val="0"/>
              </a:spcBef>
              <a:spcAft>
                <a:spcPts val="0"/>
              </a:spcAft>
              <a:buClr>
                <a:schemeClr val="dk1"/>
              </a:buClr>
              <a:buSzPct val="36666"/>
              <a:buFont typeface="Arial"/>
              <a:buNone/>
            </a:pPr>
            <a:r>
              <a:t/>
            </a:r>
            <a:endParaRPr/>
          </a:p>
          <a:p>
            <a:pPr indent="0" lvl="0" marL="0" rtl="0" algn="l">
              <a:lnSpc>
                <a:spcPct val="90000"/>
              </a:lnSpc>
              <a:spcBef>
                <a:spcPts val="0"/>
              </a:spcBef>
              <a:spcAft>
                <a:spcPts val="0"/>
              </a:spcAft>
              <a:buClr>
                <a:schemeClr val="lt1"/>
              </a:buClr>
              <a:buSzPct val="100000"/>
              <a:buFont typeface="Arial"/>
              <a:buNone/>
            </a:pPr>
            <a:r>
              <a:t/>
            </a:r>
            <a:endParaRPr/>
          </a:p>
        </p:txBody>
      </p:sp>
      <p:sp>
        <p:nvSpPr>
          <p:cNvPr id="303" name="Google Shape;303;p44"/>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1000"/>
              </a:spcBef>
              <a:spcAft>
                <a:spcPts val="0"/>
              </a:spcAft>
              <a:buClr>
                <a:srgbClr val="FFFFFF"/>
              </a:buClr>
              <a:buSzPts val="2400"/>
              <a:buChar char="•"/>
            </a:pPr>
            <a:r>
              <a:rPr lang="pt-PT">
                <a:solidFill>
                  <a:srgbClr val="FFFFFF"/>
                </a:solidFill>
                <a:latin typeface="Arial"/>
                <a:ea typeface="Arial"/>
                <a:cs typeface="Arial"/>
                <a:sym typeface="Arial"/>
              </a:rPr>
              <a:t>Să facă diferența pentru copii și tineri în învățarea limbilor străine și incluziunea în clasă;</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2400"/>
              <a:buChar char="•"/>
            </a:pPr>
            <a:r>
              <a:rPr lang="pt-PT">
                <a:solidFill>
                  <a:srgbClr val="FFFFFF"/>
                </a:solidFill>
                <a:latin typeface="Arial"/>
                <a:ea typeface="Arial"/>
                <a:cs typeface="Arial"/>
                <a:sym typeface="Arial"/>
              </a:rPr>
              <a:t>Să îmbunătățească și mai mult acceptarea incluziunii digitale în clasă (fizică sau online) cu traducătorul ECPL și EPCL;</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2400"/>
              <a:buChar char="•"/>
            </a:pPr>
            <a:r>
              <a:rPr lang="pt-PT">
                <a:solidFill>
                  <a:srgbClr val="FFFFFF"/>
                </a:solidFill>
                <a:latin typeface="Arial"/>
                <a:ea typeface="Arial"/>
                <a:cs typeface="Arial"/>
                <a:sym typeface="Arial"/>
              </a:rPr>
              <a:t>Îmbunătățirea abilităților profesorilor și educatorilor oferindu-le materiale de sprijin educațional ,cu tutoriale, fișe de lucru, materi</a:t>
            </a:r>
            <a:r>
              <a:rPr lang="pt-PT">
                <a:solidFill>
                  <a:srgbClr val="FFFFFF"/>
                </a:solidFill>
                <a:latin typeface="Arial"/>
                <a:ea typeface="Arial"/>
                <a:cs typeface="Arial"/>
                <a:sym typeface="Arial"/>
              </a:rPr>
              <a:t>ale online și altele.</a:t>
            </a:r>
            <a:endParaRPr>
              <a:solidFill>
                <a:srgbClr val="FFFFFF"/>
              </a:solidFill>
              <a:latin typeface="Arial"/>
              <a:ea typeface="Arial"/>
              <a:cs typeface="Arial"/>
              <a:sym typeface="Arial"/>
            </a:endParaRPr>
          </a:p>
          <a:p>
            <a:pPr indent="0" lvl="0" marL="228600" rtl="0" algn="l">
              <a:lnSpc>
                <a:spcPct val="90000"/>
              </a:lnSpc>
              <a:spcBef>
                <a:spcPts val="1000"/>
              </a:spcBef>
              <a:spcAft>
                <a:spcPts val="0"/>
              </a:spcAft>
              <a:buNone/>
            </a:pPr>
            <a:r>
              <a:t/>
            </a:r>
            <a:endParaRPr>
              <a:solidFill>
                <a:srgbClr val="FFFFFF"/>
              </a:solidFill>
              <a:latin typeface="Arial"/>
              <a:ea typeface="Arial"/>
              <a:cs typeface="Arial"/>
              <a:sym typeface="Arial"/>
            </a:endParaRPr>
          </a:p>
        </p:txBody>
      </p:sp>
      <p:pic>
        <p:nvPicPr>
          <p:cNvPr id="304" name="Google Shape;304;p4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4375"/>
              <a:buFont typeface="Arial"/>
              <a:buNone/>
            </a:pPr>
            <a:r>
              <a:t/>
            </a:r>
            <a:endParaRPr b="0" sz="3200"/>
          </a:p>
          <a:p>
            <a:pPr indent="0" lvl="0" marL="0" rtl="0" algn="l">
              <a:lnSpc>
                <a:spcPct val="90000"/>
              </a:lnSpc>
              <a:spcBef>
                <a:spcPts val="0"/>
              </a:spcBef>
              <a:spcAft>
                <a:spcPts val="0"/>
              </a:spcAft>
              <a:buClr>
                <a:schemeClr val="dk1"/>
              </a:buClr>
              <a:buSzPct val="34375"/>
              <a:buFont typeface="Arial"/>
              <a:buNone/>
            </a:pPr>
            <a:r>
              <a:rPr b="0" lang="pt-PT" sz="3200"/>
              <a:t>Pictogramele - Un instrument esențial pentru copiii cu nevoi speciale</a:t>
            </a:r>
            <a:endParaRPr b="0" sz="3200"/>
          </a:p>
          <a:p>
            <a:pPr indent="0" lvl="0" marL="0" rtl="0" algn="l">
              <a:lnSpc>
                <a:spcPct val="90000"/>
              </a:lnSpc>
              <a:spcBef>
                <a:spcPts val="0"/>
              </a:spcBef>
              <a:spcAft>
                <a:spcPts val="0"/>
              </a:spcAft>
              <a:buClr>
                <a:schemeClr val="dk1"/>
              </a:buClr>
              <a:buSzPct val="34375"/>
              <a:buFont typeface="Arial"/>
              <a:buNone/>
            </a:pPr>
            <a:r>
              <a:t/>
            </a:r>
            <a:endParaRPr b="0" sz="3200"/>
          </a:p>
          <a:p>
            <a:pPr indent="0" lvl="0" marL="0" rtl="0" algn="l">
              <a:lnSpc>
                <a:spcPct val="90000"/>
              </a:lnSpc>
              <a:spcBef>
                <a:spcPts val="0"/>
              </a:spcBef>
              <a:spcAft>
                <a:spcPts val="0"/>
              </a:spcAft>
              <a:buClr>
                <a:schemeClr val="lt1"/>
              </a:buClr>
              <a:buSzPct val="100000"/>
              <a:buFont typeface="Arial"/>
              <a:buNone/>
            </a:pPr>
            <a:r>
              <a:t/>
            </a:r>
            <a:endParaRPr b="0" sz="3200"/>
          </a:p>
        </p:txBody>
      </p:sp>
      <p:pic>
        <p:nvPicPr>
          <p:cNvPr id="310" name="Google Shape;310;p45"/>
          <p:cNvPicPr preferRelativeResize="0"/>
          <p:nvPr/>
        </p:nvPicPr>
        <p:blipFill rotWithShape="1">
          <a:blip r:embed="rId3">
            <a:alphaModFix/>
          </a:blip>
          <a:srcRect b="17167" l="3353" r="8429" t="31004"/>
          <a:stretch/>
        </p:blipFill>
        <p:spPr>
          <a:xfrm>
            <a:off x="6386755" y="1907315"/>
            <a:ext cx="4029940" cy="4018988"/>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311" name="Google Shape;311;p45"/>
          <p:cNvSpPr txBox="1"/>
          <p:nvPr/>
        </p:nvSpPr>
        <p:spPr>
          <a:xfrm>
            <a:off x="488157" y="1907315"/>
            <a:ext cx="5422200" cy="48948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1100"/>
              <a:buFont typeface="Arial"/>
              <a:buNone/>
            </a:pPr>
            <a:r>
              <a:rPr lang="pt-PT" sz="2400">
                <a:solidFill>
                  <a:schemeClr val="lt1"/>
                </a:solidFill>
                <a:latin typeface="Calibri"/>
                <a:ea typeface="Calibri"/>
                <a:cs typeface="Calibri"/>
                <a:sym typeface="Calibri"/>
              </a:rPr>
              <a:t>Pictogramele sunt desene sau imagini care reprezintă în mod clar o acțiune sau un concept abstract.</a:t>
            </a:r>
            <a:endParaRPr sz="2400">
              <a:solidFill>
                <a:schemeClr val="lt1"/>
              </a:solidFill>
              <a:latin typeface="Calibri"/>
              <a:ea typeface="Calibri"/>
              <a:cs typeface="Calibri"/>
              <a:sym typeface="Calibri"/>
            </a:endParaRPr>
          </a:p>
          <a:p>
            <a:pPr indent="0" lvl="0" marL="0" marR="0" rtl="0" algn="just">
              <a:spcBef>
                <a:spcPts val="0"/>
              </a:spcBef>
              <a:spcAft>
                <a:spcPts val="0"/>
              </a:spcAft>
              <a:buClr>
                <a:schemeClr val="dk1"/>
              </a:buClr>
              <a:buSzPts val="1100"/>
              <a:buFont typeface="Arial"/>
              <a:buNone/>
            </a:pPr>
            <a:r>
              <a:t/>
            </a:r>
            <a:endParaRPr sz="2400">
              <a:solidFill>
                <a:schemeClr val="lt1"/>
              </a:solidFill>
              <a:latin typeface="Calibri"/>
              <a:ea typeface="Calibri"/>
              <a:cs typeface="Calibri"/>
              <a:sym typeface="Calibri"/>
            </a:endParaRPr>
          </a:p>
          <a:p>
            <a:pPr indent="0" lvl="0" marL="0" marR="0" rtl="0" algn="just">
              <a:spcBef>
                <a:spcPts val="0"/>
              </a:spcBef>
              <a:spcAft>
                <a:spcPts val="0"/>
              </a:spcAft>
              <a:buClr>
                <a:schemeClr val="dk1"/>
              </a:buClr>
              <a:buSzPts val="1100"/>
              <a:buFont typeface="Arial"/>
              <a:buNone/>
            </a:pPr>
            <a:r>
              <a:rPr lang="pt-PT" sz="2400">
                <a:solidFill>
                  <a:schemeClr val="lt1"/>
                </a:solidFill>
                <a:latin typeface="Calibri"/>
                <a:ea typeface="Calibri"/>
                <a:cs typeface="Calibri"/>
                <a:sym typeface="Calibri"/>
              </a:rPr>
              <a:t>În general, pictogramele sunt folosite temporar pentru a ajuta copiii să-și structureze rutina, să înțeleagă regulile și să-și organizeze alte părți ale vieții.</a:t>
            </a:r>
            <a:endParaRPr sz="2400">
              <a:solidFill>
                <a:schemeClr val="lt1"/>
              </a:solidFill>
              <a:latin typeface="Calibri"/>
              <a:ea typeface="Calibri"/>
              <a:cs typeface="Calibri"/>
              <a:sym typeface="Calibri"/>
            </a:endParaRPr>
          </a:p>
          <a:p>
            <a:pPr indent="0" lvl="0" marL="0" marR="0" rtl="0" algn="just">
              <a:spcBef>
                <a:spcPts val="0"/>
              </a:spcBef>
              <a:spcAft>
                <a:spcPts val="0"/>
              </a:spcAft>
              <a:buClr>
                <a:schemeClr val="dk1"/>
              </a:buClr>
              <a:buSzPts val="1100"/>
              <a:buFont typeface="Arial"/>
              <a:buNone/>
            </a:pPr>
            <a:r>
              <a:t/>
            </a:r>
            <a:endParaRPr sz="2400">
              <a:solidFill>
                <a:schemeClr val="lt1"/>
              </a:solidFill>
              <a:latin typeface="Calibri"/>
              <a:ea typeface="Calibri"/>
              <a:cs typeface="Calibri"/>
              <a:sym typeface="Calibri"/>
            </a:endParaRPr>
          </a:p>
          <a:p>
            <a:pPr indent="0" lvl="0" marL="0" marR="0" rtl="0" algn="just">
              <a:spcBef>
                <a:spcPts val="0"/>
              </a:spcBef>
              <a:spcAft>
                <a:spcPts val="0"/>
              </a:spcAft>
              <a:buClr>
                <a:schemeClr val="dk1"/>
              </a:buClr>
              <a:buSzPts val="1100"/>
              <a:buFont typeface="Arial"/>
              <a:buNone/>
            </a:pPr>
            <a:r>
              <a:rPr lang="pt-PT" sz="2400">
                <a:solidFill>
                  <a:schemeClr val="lt1"/>
                </a:solidFill>
                <a:latin typeface="Calibri"/>
                <a:ea typeface="Calibri"/>
                <a:cs typeface="Calibri"/>
                <a:sym typeface="Calibri"/>
              </a:rPr>
              <a:t>În cazul copiilor cu nevoi speciale, pictogramele sunt foarte utile.</a:t>
            </a:r>
            <a:endParaRPr sz="2400">
              <a:solidFill>
                <a:schemeClr val="lt1"/>
              </a:solidFill>
              <a:latin typeface="Calibri"/>
              <a:ea typeface="Calibri"/>
              <a:cs typeface="Calibri"/>
              <a:sym typeface="Calibri"/>
            </a:endParaRPr>
          </a:p>
          <a:p>
            <a:pPr indent="0" lvl="0" marL="0" marR="0" rtl="0" algn="just">
              <a:spcBef>
                <a:spcPts val="0"/>
              </a:spcBef>
              <a:spcAft>
                <a:spcPts val="0"/>
              </a:spcAft>
              <a:buClr>
                <a:schemeClr val="dk1"/>
              </a:buClr>
              <a:buSzPts val="1100"/>
              <a:buFont typeface="Arial"/>
              <a:buNone/>
            </a:pPr>
            <a:r>
              <a:t/>
            </a:r>
            <a:endParaRPr sz="2400">
              <a:solidFill>
                <a:schemeClr val="lt1"/>
              </a:solidFill>
              <a:latin typeface="Calibri"/>
              <a:ea typeface="Calibri"/>
              <a:cs typeface="Calibri"/>
              <a:sym typeface="Calibri"/>
            </a:endParaRPr>
          </a:p>
          <a:p>
            <a:pPr indent="0" lvl="0" marL="0" marR="0" rtl="0" algn="just">
              <a:spcBef>
                <a:spcPts val="0"/>
              </a:spcBef>
              <a:spcAft>
                <a:spcPts val="0"/>
              </a:spcAft>
              <a:buNone/>
            </a:pPr>
            <a:r>
              <a:t/>
            </a:r>
            <a:endParaRPr sz="2400">
              <a:solidFill>
                <a:schemeClr val="lt1"/>
              </a:solidFill>
              <a:latin typeface="Calibri"/>
              <a:ea typeface="Calibri"/>
              <a:cs typeface="Calibri"/>
              <a:sym typeface="Calibri"/>
            </a:endParaRPr>
          </a:p>
        </p:txBody>
      </p:sp>
      <p:pic>
        <p:nvPicPr>
          <p:cNvPr id="312" name="Google Shape;312;p4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r>
              <a:t/>
            </a:r>
            <a:endParaRPr b="0" sz="3200">
              <a:latin typeface="Calibri"/>
              <a:ea typeface="Calibri"/>
              <a:cs typeface="Calibri"/>
              <a:sym typeface="Calibri"/>
            </a:endParaRPr>
          </a:p>
          <a:p>
            <a:pPr indent="0" lvl="0" marL="0" rtl="0" algn="l">
              <a:lnSpc>
                <a:spcPct val="90000"/>
              </a:lnSpc>
              <a:spcBef>
                <a:spcPts val="0"/>
              </a:spcBef>
              <a:spcAft>
                <a:spcPts val="0"/>
              </a:spcAft>
              <a:buClr>
                <a:schemeClr val="lt1"/>
              </a:buClr>
              <a:buSzPct val="100000"/>
              <a:buFont typeface="Calibri"/>
              <a:buNone/>
            </a:pPr>
            <a:r>
              <a:rPr b="0" i="0" lang="pt-PT" sz="3200" u="none" strike="noStrike">
                <a:latin typeface="Calibri"/>
                <a:ea typeface="Calibri"/>
                <a:cs typeface="Calibri"/>
                <a:sym typeface="Calibri"/>
              </a:rPr>
              <a:t>European Pictogram Communication Language (EPCL).</a:t>
            </a:r>
            <a:endParaRPr b="0" i="0" sz="3200" u="none" strike="noStrike">
              <a:latin typeface="Calibri"/>
              <a:ea typeface="Calibri"/>
              <a:cs typeface="Calibri"/>
              <a:sym typeface="Calibri"/>
            </a:endParaRPr>
          </a:p>
          <a:p>
            <a:pPr indent="0" lvl="0" marL="0" rtl="0" algn="l">
              <a:lnSpc>
                <a:spcPct val="90000"/>
              </a:lnSpc>
              <a:spcBef>
                <a:spcPts val="0"/>
              </a:spcBef>
              <a:spcAft>
                <a:spcPts val="0"/>
              </a:spcAft>
              <a:buClr>
                <a:schemeClr val="dk1"/>
              </a:buClr>
              <a:buSzPct val="34375"/>
              <a:buFont typeface="Arial"/>
              <a:buNone/>
            </a:pPr>
            <a:r>
              <a:rPr b="0" lang="pt-PT" sz="3200">
                <a:latin typeface="Calibri"/>
                <a:ea typeface="Calibri"/>
                <a:cs typeface="Calibri"/>
                <a:sym typeface="Calibri"/>
              </a:rPr>
              <a:t>Limbajul european de comunicare al pictogramelor (EPCL).</a:t>
            </a:r>
            <a:endParaRPr b="0" sz="3200">
              <a:latin typeface="Calibri"/>
              <a:ea typeface="Calibri"/>
              <a:cs typeface="Calibri"/>
              <a:sym typeface="Calibri"/>
            </a:endParaRPr>
          </a:p>
          <a:p>
            <a:pPr indent="0" lvl="0" marL="0" rtl="0" algn="l">
              <a:lnSpc>
                <a:spcPct val="90000"/>
              </a:lnSpc>
              <a:spcBef>
                <a:spcPts val="0"/>
              </a:spcBef>
              <a:spcAft>
                <a:spcPts val="0"/>
              </a:spcAft>
              <a:buClr>
                <a:schemeClr val="dk1"/>
              </a:buClr>
              <a:buSzPct val="34375"/>
              <a:buFont typeface="Arial"/>
              <a:buNone/>
            </a:pPr>
            <a:r>
              <a:t/>
            </a:r>
            <a:endParaRPr b="0" sz="3200">
              <a:latin typeface="Calibri"/>
              <a:ea typeface="Calibri"/>
              <a:cs typeface="Calibri"/>
              <a:sym typeface="Calibri"/>
            </a:endParaRPr>
          </a:p>
          <a:p>
            <a:pPr indent="0" lvl="0" marL="0" rtl="0" algn="l">
              <a:lnSpc>
                <a:spcPct val="90000"/>
              </a:lnSpc>
              <a:spcBef>
                <a:spcPts val="0"/>
              </a:spcBef>
              <a:spcAft>
                <a:spcPts val="0"/>
              </a:spcAft>
              <a:buClr>
                <a:schemeClr val="lt1"/>
              </a:buClr>
              <a:buSzPct val="100000"/>
              <a:buFont typeface="Calibri"/>
              <a:buNone/>
            </a:pPr>
            <a:r>
              <a:t/>
            </a:r>
            <a:endParaRPr b="0" sz="3200">
              <a:latin typeface="Calibri"/>
              <a:ea typeface="Calibri"/>
              <a:cs typeface="Calibri"/>
              <a:sym typeface="Calibri"/>
            </a:endParaRPr>
          </a:p>
        </p:txBody>
      </p:sp>
      <p:pic>
        <p:nvPicPr>
          <p:cNvPr id="318" name="Google Shape;318;p46"/>
          <p:cNvPicPr preferRelativeResize="0"/>
          <p:nvPr/>
        </p:nvPicPr>
        <p:blipFill rotWithShape="1">
          <a:blip r:embed="rId3">
            <a:alphaModFix/>
          </a:blip>
          <a:srcRect b="17167" l="3353" r="8429" t="31004"/>
          <a:stretch/>
        </p:blipFill>
        <p:spPr>
          <a:xfrm>
            <a:off x="6386755" y="1907315"/>
            <a:ext cx="4029940" cy="4018988"/>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319" name="Google Shape;319;p46"/>
          <p:cNvSpPr txBox="1"/>
          <p:nvPr/>
        </p:nvSpPr>
        <p:spPr>
          <a:xfrm>
            <a:off x="598885" y="3367758"/>
            <a:ext cx="5288700" cy="1569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100"/>
              <a:buFont typeface="Arial"/>
              <a:buNone/>
            </a:pPr>
            <a:r>
              <a:rPr lang="pt-PT" sz="2400">
                <a:solidFill>
                  <a:schemeClr val="lt1"/>
                </a:solidFill>
                <a:latin typeface="Calibri"/>
                <a:ea typeface="Calibri"/>
                <a:cs typeface="Calibri"/>
                <a:sym typeface="Calibri"/>
              </a:rPr>
              <a:t>Sistem pictografic utilizat pentru simplificarea comunicării</a:t>
            </a:r>
            <a:endParaRPr sz="2400">
              <a:solidFill>
                <a:schemeClr val="lt1"/>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t/>
            </a:r>
            <a:endParaRPr sz="2400">
              <a:solidFill>
                <a:schemeClr val="lt1"/>
              </a:solidFill>
              <a:latin typeface="Calibri"/>
              <a:ea typeface="Calibri"/>
              <a:cs typeface="Calibri"/>
              <a:sym typeface="Calibri"/>
            </a:endParaRPr>
          </a:p>
          <a:p>
            <a:pPr indent="0" lvl="0" marL="0" marR="0" rtl="0" algn="ctr">
              <a:spcBef>
                <a:spcPts val="0"/>
              </a:spcBef>
              <a:spcAft>
                <a:spcPts val="0"/>
              </a:spcAft>
              <a:buClr>
                <a:schemeClr val="lt1"/>
              </a:buClr>
              <a:buSzPts val="2400"/>
              <a:buFont typeface="Calibri"/>
              <a:buNone/>
            </a:pPr>
            <a:r>
              <a:t/>
            </a:r>
            <a:endParaRPr sz="2400">
              <a:solidFill>
                <a:schemeClr val="lt1"/>
              </a:solidFill>
              <a:latin typeface="Calibri"/>
              <a:ea typeface="Calibri"/>
              <a:cs typeface="Calibri"/>
              <a:sym typeface="Calibri"/>
            </a:endParaRPr>
          </a:p>
        </p:txBody>
      </p:sp>
      <p:sp>
        <p:nvSpPr>
          <p:cNvPr id="320" name="Google Shape;320;p46"/>
          <p:cNvSpPr txBox="1"/>
          <p:nvPr/>
        </p:nvSpPr>
        <p:spPr>
          <a:xfrm>
            <a:off x="528638" y="5213478"/>
            <a:ext cx="543413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2200" u="sng">
                <a:solidFill>
                  <a:schemeClr val="dk1"/>
                </a:solidFill>
                <a:latin typeface="Calibri"/>
                <a:ea typeface="Calibri"/>
                <a:cs typeface="Calibri"/>
                <a:sym typeface="Calibri"/>
                <a:hlinkClick r:id="rId4">
                  <a:extLst>
                    <a:ext uri="{A12FA001-AC4F-418D-AE19-62706E023703}">
                      <ahyp:hlinkClr val="tx"/>
                    </a:ext>
                  </a:extLst>
                </a:hlinkClick>
              </a:rPr>
              <a:t>https://www.tec4everyone2us.eu/categories</a:t>
            </a:r>
            <a:endParaRPr sz="2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200">
              <a:solidFill>
                <a:schemeClr val="dk1"/>
              </a:solidFill>
              <a:latin typeface="Calibri"/>
              <a:ea typeface="Calibri"/>
              <a:cs typeface="Calibri"/>
              <a:sym typeface="Calibri"/>
            </a:endParaRPr>
          </a:p>
        </p:txBody>
      </p:sp>
      <p:sp>
        <p:nvSpPr>
          <p:cNvPr id="321" name="Google Shape;321;p46"/>
          <p:cNvSpPr/>
          <p:nvPr/>
        </p:nvSpPr>
        <p:spPr>
          <a:xfrm>
            <a:off x="3043238" y="4259997"/>
            <a:ext cx="400050" cy="953481"/>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2" name="Google Shape;322;p46"/>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4375"/>
              <a:buFont typeface="Arial"/>
              <a:buNone/>
            </a:pPr>
            <a:r>
              <a:t/>
            </a:r>
            <a:endParaRPr b="0" sz="3200"/>
          </a:p>
          <a:p>
            <a:pPr indent="0" lvl="0" marL="0" rtl="0" algn="l">
              <a:lnSpc>
                <a:spcPct val="90000"/>
              </a:lnSpc>
              <a:spcBef>
                <a:spcPts val="0"/>
              </a:spcBef>
              <a:spcAft>
                <a:spcPts val="0"/>
              </a:spcAft>
              <a:buClr>
                <a:schemeClr val="dk1"/>
              </a:buClr>
              <a:buSzPct val="34375"/>
              <a:buFont typeface="Arial"/>
              <a:buNone/>
            </a:pPr>
            <a:r>
              <a:rPr b="0" lang="pt-PT" sz="3200"/>
              <a:t>De ce sunt pictogramele noastre mai eficiente?</a:t>
            </a:r>
            <a:endParaRPr b="0" sz="3200"/>
          </a:p>
          <a:p>
            <a:pPr indent="0" lvl="0" marL="0" rtl="0" algn="l">
              <a:lnSpc>
                <a:spcPct val="90000"/>
              </a:lnSpc>
              <a:spcBef>
                <a:spcPts val="0"/>
              </a:spcBef>
              <a:spcAft>
                <a:spcPts val="0"/>
              </a:spcAft>
              <a:buClr>
                <a:schemeClr val="dk1"/>
              </a:buClr>
              <a:buSzPct val="34375"/>
              <a:buFont typeface="Arial"/>
              <a:buNone/>
            </a:pPr>
            <a:r>
              <a:t/>
            </a:r>
            <a:endParaRPr b="0" sz="3200"/>
          </a:p>
          <a:p>
            <a:pPr indent="0" lvl="0" marL="0" rtl="0" algn="l">
              <a:lnSpc>
                <a:spcPct val="90000"/>
              </a:lnSpc>
              <a:spcBef>
                <a:spcPts val="0"/>
              </a:spcBef>
              <a:spcAft>
                <a:spcPts val="0"/>
              </a:spcAft>
              <a:buClr>
                <a:schemeClr val="lt1"/>
              </a:buClr>
              <a:buSzPct val="100000"/>
              <a:buFont typeface="Arial"/>
              <a:buNone/>
            </a:pPr>
            <a:r>
              <a:t/>
            </a:r>
            <a:endParaRPr b="0" sz="3200"/>
          </a:p>
        </p:txBody>
      </p:sp>
      <p:sp>
        <p:nvSpPr>
          <p:cNvPr id="328" name="Google Shape;328;p47"/>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lnSpcReduction="10000"/>
          </a:bodyPr>
          <a:lstStyle/>
          <a:p>
            <a:pPr indent="-76200" lvl="0" marL="228600" rtl="0" algn="l">
              <a:lnSpc>
                <a:spcPct val="90000"/>
              </a:lnSpc>
              <a:spcBef>
                <a:spcPts val="1000"/>
              </a:spcBef>
              <a:spcAft>
                <a:spcPts val="0"/>
              </a:spcAft>
              <a:buClr>
                <a:schemeClr val="dk1"/>
              </a:buClr>
              <a:buSzPts val="1100"/>
              <a:buFont typeface="Arial"/>
              <a:buNone/>
            </a:pPr>
            <a:r>
              <a:rPr lang="pt-PT">
                <a:latin typeface="Arial"/>
                <a:ea typeface="Arial"/>
                <a:cs typeface="Arial"/>
                <a:sym typeface="Arial"/>
              </a:rPr>
              <a:t>Unele dintre aceste programe utilizează 28 000 de pictograme</a:t>
            </a:r>
            <a:endParaRPr>
              <a:latin typeface="Arial"/>
              <a:ea typeface="Arial"/>
              <a:cs typeface="Arial"/>
              <a:sym typeface="Arial"/>
            </a:endParaRPr>
          </a:p>
          <a:p>
            <a:pPr indent="-76200" lvl="0" marL="228600" rtl="0" algn="l">
              <a:lnSpc>
                <a:spcPct val="90000"/>
              </a:lnSpc>
              <a:spcBef>
                <a:spcPts val="1000"/>
              </a:spcBef>
              <a:spcAft>
                <a:spcPts val="0"/>
              </a:spcAft>
              <a:buClr>
                <a:schemeClr val="dk1"/>
              </a:buClr>
              <a:buSzPts val="1100"/>
              <a:buFont typeface="Arial"/>
              <a:buNone/>
            </a:pPr>
            <a:r>
              <a:t/>
            </a:r>
            <a:endParaRPr>
              <a:latin typeface="Arial"/>
              <a:ea typeface="Arial"/>
              <a:cs typeface="Arial"/>
              <a:sym typeface="Arial"/>
            </a:endParaRPr>
          </a:p>
          <a:p>
            <a:pPr indent="-76200" lvl="0" marL="228600" rtl="0" algn="l">
              <a:lnSpc>
                <a:spcPct val="90000"/>
              </a:lnSpc>
              <a:spcBef>
                <a:spcPts val="1000"/>
              </a:spcBef>
              <a:spcAft>
                <a:spcPts val="0"/>
              </a:spcAft>
              <a:buClr>
                <a:schemeClr val="dk1"/>
              </a:buClr>
              <a:buSzPts val="1100"/>
              <a:buFont typeface="Arial"/>
              <a:buNone/>
            </a:pPr>
            <a:r>
              <a:rPr lang="pt-PT">
                <a:latin typeface="Arial"/>
                <a:ea typeface="Arial"/>
                <a:cs typeface="Arial"/>
                <a:sym typeface="Arial"/>
              </a:rPr>
              <a:t>Sunt prea complicate pentru a fi utilizate</a:t>
            </a:r>
            <a:endParaRPr>
              <a:latin typeface="Arial"/>
              <a:ea typeface="Arial"/>
              <a:cs typeface="Arial"/>
              <a:sym typeface="Arial"/>
            </a:endParaRPr>
          </a:p>
          <a:p>
            <a:pPr indent="-76200" lvl="0" marL="228600" rtl="0" algn="l">
              <a:lnSpc>
                <a:spcPct val="90000"/>
              </a:lnSpc>
              <a:spcBef>
                <a:spcPts val="1000"/>
              </a:spcBef>
              <a:spcAft>
                <a:spcPts val="0"/>
              </a:spcAft>
              <a:buClr>
                <a:schemeClr val="dk1"/>
              </a:buClr>
              <a:buSzPts val="1100"/>
              <a:buFont typeface="Arial"/>
              <a:buNone/>
            </a:pPr>
            <a:r>
              <a:t/>
            </a:r>
            <a:endParaRPr>
              <a:latin typeface="Arial"/>
              <a:ea typeface="Arial"/>
              <a:cs typeface="Arial"/>
              <a:sym typeface="Arial"/>
            </a:endParaRPr>
          </a:p>
          <a:p>
            <a:pPr indent="-76200" lvl="0" marL="228600" rtl="0" algn="l">
              <a:lnSpc>
                <a:spcPct val="90000"/>
              </a:lnSpc>
              <a:spcBef>
                <a:spcPts val="1000"/>
              </a:spcBef>
              <a:spcAft>
                <a:spcPts val="0"/>
              </a:spcAft>
              <a:buClr>
                <a:schemeClr val="dk1"/>
              </a:buClr>
              <a:buSzPts val="1100"/>
              <a:buFont typeface="Arial"/>
              <a:buNone/>
            </a:pPr>
            <a:r>
              <a:rPr lang="pt-PT">
                <a:latin typeface="Arial"/>
                <a:ea typeface="Arial"/>
                <a:cs typeface="Arial"/>
                <a:sym typeface="Arial"/>
              </a:rPr>
              <a:t>Prea multe detalii sunt un punct slab atunci când căutați informații rapide</a:t>
            </a:r>
            <a:endParaRPr>
              <a:latin typeface="Arial"/>
              <a:ea typeface="Arial"/>
              <a:cs typeface="Arial"/>
              <a:sym typeface="Arial"/>
            </a:endParaRPr>
          </a:p>
          <a:p>
            <a:pPr indent="-76200" lvl="0" marL="228600" rtl="0" algn="l">
              <a:lnSpc>
                <a:spcPct val="90000"/>
              </a:lnSpc>
              <a:spcBef>
                <a:spcPts val="1000"/>
              </a:spcBef>
              <a:spcAft>
                <a:spcPts val="0"/>
              </a:spcAft>
              <a:buClr>
                <a:schemeClr val="dk1"/>
              </a:buClr>
              <a:buSzPts val="1100"/>
              <a:buFont typeface="Arial"/>
              <a:buNone/>
            </a:pPr>
            <a:r>
              <a:t/>
            </a:r>
            <a:endParaRPr>
              <a:latin typeface="Arial"/>
              <a:ea typeface="Arial"/>
              <a:cs typeface="Arial"/>
              <a:sym typeface="Arial"/>
            </a:endParaRPr>
          </a:p>
          <a:p>
            <a:pPr indent="-76200" lvl="0" marL="228600" rtl="0" algn="l">
              <a:lnSpc>
                <a:spcPct val="90000"/>
              </a:lnSpc>
              <a:spcBef>
                <a:spcPts val="1000"/>
              </a:spcBef>
              <a:spcAft>
                <a:spcPts val="0"/>
              </a:spcAft>
              <a:buClr>
                <a:schemeClr val="dk1"/>
              </a:buClr>
              <a:buSzPts val="1100"/>
              <a:buFont typeface="Arial"/>
              <a:buNone/>
            </a:pPr>
            <a:r>
              <a:t/>
            </a:r>
            <a:endParaRPr>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329" name="Google Shape;329;p4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Other pictograms software examples</a:t>
            </a:r>
            <a:endParaRPr b="0"/>
          </a:p>
        </p:txBody>
      </p:sp>
      <p:pic>
        <p:nvPicPr>
          <p:cNvPr id="335" name="Google Shape;335;p48"/>
          <p:cNvPicPr preferRelativeResize="0"/>
          <p:nvPr/>
        </p:nvPicPr>
        <p:blipFill rotWithShape="1">
          <a:blip r:embed="rId3">
            <a:alphaModFix/>
          </a:blip>
          <a:srcRect b="0" l="0" r="0" t="0"/>
          <a:stretch/>
        </p:blipFill>
        <p:spPr>
          <a:xfrm>
            <a:off x="2533651" y="1345308"/>
            <a:ext cx="3009900" cy="2128113"/>
          </a:xfrm>
          <a:prstGeom prst="rect">
            <a:avLst/>
          </a:prstGeom>
          <a:noFill/>
          <a:ln>
            <a:noFill/>
          </a:ln>
        </p:spPr>
      </p:pic>
      <p:pic>
        <p:nvPicPr>
          <p:cNvPr id="336" name="Google Shape;336;p48"/>
          <p:cNvPicPr preferRelativeResize="0"/>
          <p:nvPr/>
        </p:nvPicPr>
        <p:blipFill rotWithShape="1">
          <a:blip r:embed="rId4">
            <a:alphaModFix/>
          </a:blip>
          <a:srcRect b="0" l="0" r="0" t="0"/>
          <a:stretch/>
        </p:blipFill>
        <p:spPr>
          <a:xfrm>
            <a:off x="2978631" y="3623153"/>
            <a:ext cx="4860444" cy="2583375"/>
          </a:xfrm>
          <a:prstGeom prst="rect">
            <a:avLst/>
          </a:prstGeom>
          <a:noFill/>
          <a:ln>
            <a:noFill/>
          </a:ln>
        </p:spPr>
      </p:pic>
      <p:pic>
        <p:nvPicPr>
          <p:cNvPr id="337" name="Google Shape;337;p48"/>
          <p:cNvPicPr preferRelativeResize="0"/>
          <p:nvPr/>
        </p:nvPicPr>
        <p:blipFill rotWithShape="1">
          <a:blip r:embed="rId5">
            <a:alphaModFix/>
          </a:blip>
          <a:srcRect b="0" l="0" r="0" t="0"/>
          <a:stretch/>
        </p:blipFill>
        <p:spPr>
          <a:xfrm>
            <a:off x="5775617" y="1459319"/>
            <a:ext cx="2560125" cy="1900093"/>
          </a:xfrm>
          <a:prstGeom prst="rect">
            <a:avLst/>
          </a:prstGeom>
          <a:noFill/>
          <a:ln>
            <a:noFill/>
          </a:ln>
        </p:spPr>
      </p:pic>
      <p:pic>
        <p:nvPicPr>
          <p:cNvPr id="338" name="Google Shape;338;p48"/>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9"/>
          <p:cNvSpPr/>
          <p:nvPr/>
        </p:nvSpPr>
        <p:spPr>
          <a:xfrm>
            <a:off x="1034043" y="1814513"/>
            <a:ext cx="10593098" cy="2922086"/>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49"/>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4375"/>
              <a:buFont typeface="Arial"/>
              <a:buNone/>
            </a:pPr>
            <a:r>
              <a:rPr b="0" lang="pt-PT" sz="3200"/>
              <a:t>Modul normal de comunicare cu simbolurile</a:t>
            </a:r>
            <a:endParaRPr b="0" sz="3200"/>
          </a:p>
          <a:p>
            <a:pPr indent="0" lvl="0" marL="0" rtl="0" algn="l">
              <a:lnSpc>
                <a:spcPct val="90000"/>
              </a:lnSpc>
              <a:spcBef>
                <a:spcPts val="0"/>
              </a:spcBef>
              <a:spcAft>
                <a:spcPts val="0"/>
              </a:spcAft>
              <a:buClr>
                <a:schemeClr val="dk1"/>
              </a:buClr>
              <a:buSzPct val="34375"/>
              <a:buFont typeface="Arial"/>
              <a:buNone/>
            </a:pPr>
            <a:r>
              <a:t/>
            </a:r>
            <a:endParaRPr b="0" sz="3200"/>
          </a:p>
          <a:p>
            <a:pPr indent="0" lvl="0" marL="0" rtl="0" algn="l">
              <a:lnSpc>
                <a:spcPct val="90000"/>
              </a:lnSpc>
              <a:spcBef>
                <a:spcPts val="0"/>
              </a:spcBef>
              <a:spcAft>
                <a:spcPts val="0"/>
              </a:spcAft>
              <a:buClr>
                <a:schemeClr val="lt1"/>
              </a:buClr>
              <a:buSzPct val="100000"/>
              <a:buFont typeface="Arial"/>
              <a:buNone/>
            </a:pPr>
            <a:r>
              <a:t/>
            </a:r>
            <a:endParaRPr b="0" sz="3200"/>
          </a:p>
        </p:txBody>
      </p:sp>
      <p:sp>
        <p:nvSpPr>
          <p:cNvPr id="345" name="Google Shape;345;p49"/>
          <p:cNvSpPr txBox="1"/>
          <p:nvPr>
            <p:ph idx="1" type="body"/>
          </p:nvPr>
        </p:nvSpPr>
        <p:spPr>
          <a:xfrm>
            <a:off x="1528039" y="4918166"/>
            <a:ext cx="10066791" cy="169789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3400"/>
              <a:buChar char="•"/>
            </a:pPr>
            <a:r>
              <a:rPr lang="pt-PT" sz="3400"/>
              <a:t>Poți să-l suni pe profesor?</a:t>
            </a:r>
            <a:endParaRPr/>
          </a:p>
        </p:txBody>
      </p:sp>
      <p:pic>
        <p:nvPicPr>
          <p:cNvPr descr="Imagem relacionada" id="346" name="Google Shape;346;p49"/>
          <p:cNvPicPr preferRelativeResize="0"/>
          <p:nvPr/>
        </p:nvPicPr>
        <p:blipFill rotWithShape="1">
          <a:blip r:embed="rId3">
            <a:alphaModFix/>
          </a:blip>
          <a:srcRect b="0" l="25000" r="24914" t="0"/>
          <a:stretch/>
        </p:blipFill>
        <p:spPr>
          <a:xfrm>
            <a:off x="1034043" y="1814513"/>
            <a:ext cx="1431194" cy="2857500"/>
          </a:xfrm>
          <a:prstGeom prst="rect">
            <a:avLst/>
          </a:prstGeom>
          <a:noFill/>
          <a:ln>
            <a:noFill/>
          </a:ln>
        </p:spPr>
      </p:pic>
      <p:pic>
        <p:nvPicPr>
          <p:cNvPr descr="Resultado de imagem para dedo apontado symbol" id="347" name="Google Shape;347;p49"/>
          <p:cNvPicPr preferRelativeResize="0"/>
          <p:nvPr/>
        </p:nvPicPr>
        <p:blipFill rotWithShape="1">
          <a:blip r:embed="rId4">
            <a:alphaModFix/>
          </a:blip>
          <a:srcRect b="0" l="0" r="0" t="0"/>
          <a:stretch/>
        </p:blipFill>
        <p:spPr>
          <a:xfrm>
            <a:off x="2617986" y="2675261"/>
            <a:ext cx="1879772" cy="1879772"/>
          </a:xfrm>
          <a:prstGeom prst="rect">
            <a:avLst/>
          </a:prstGeom>
          <a:noFill/>
          <a:ln>
            <a:noFill/>
          </a:ln>
        </p:spPr>
      </p:pic>
      <p:pic>
        <p:nvPicPr>
          <p:cNvPr descr="Resultado de imagem para telephone symbol" id="348" name="Google Shape;348;p49"/>
          <p:cNvPicPr preferRelativeResize="0"/>
          <p:nvPr/>
        </p:nvPicPr>
        <p:blipFill rotWithShape="1">
          <a:blip r:embed="rId5">
            <a:alphaModFix/>
          </a:blip>
          <a:srcRect b="0" l="0" r="0" t="0"/>
          <a:stretch/>
        </p:blipFill>
        <p:spPr>
          <a:xfrm>
            <a:off x="4685239" y="2528888"/>
            <a:ext cx="2143125" cy="2143125"/>
          </a:xfrm>
          <a:prstGeom prst="rect">
            <a:avLst/>
          </a:prstGeom>
          <a:noFill/>
          <a:ln>
            <a:noFill/>
          </a:ln>
        </p:spPr>
      </p:pic>
      <p:pic>
        <p:nvPicPr>
          <p:cNvPr descr="Resultado de imagem para plus symbol" id="349" name="Google Shape;349;p49"/>
          <p:cNvPicPr preferRelativeResize="0"/>
          <p:nvPr/>
        </p:nvPicPr>
        <p:blipFill rotWithShape="1">
          <a:blip r:embed="rId6">
            <a:alphaModFix/>
          </a:blip>
          <a:srcRect b="14041" l="15274" r="14920" t="14041"/>
          <a:stretch/>
        </p:blipFill>
        <p:spPr>
          <a:xfrm>
            <a:off x="6990147" y="2317796"/>
            <a:ext cx="2347784" cy="2418803"/>
          </a:xfrm>
          <a:prstGeom prst="rect">
            <a:avLst/>
          </a:prstGeom>
          <a:noFill/>
          <a:ln>
            <a:noFill/>
          </a:ln>
        </p:spPr>
      </p:pic>
      <p:pic>
        <p:nvPicPr>
          <p:cNvPr descr="Resultado de imagem para teacher symbol" id="350" name="Google Shape;350;p49"/>
          <p:cNvPicPr preferRelativeResize="0"/>
          <p:nvPr/>
        </p:nvPicPr>
        <p:blipFill rotWithShape="1">
          <a:blip r:embed="rId7">
            <a:alphaModFix/>
          </a:blip>
          <a:srcRect b="0" l="0" r="0" t="0"/>
          <a:stretch/>
        </p:blipFill>
        <p:spPr>
          <a:xfrm>
            <a:off x="9484016" y="2455634"/>
            <a:ext cx="2143125" cy="2143125"/>
          </a:xfrm>
          <a:prstGeom prst="rect">
            <a:avLst/>
          </a:prstGeom>
          <a:noFill/>
          <a:ln>
            <a:noFill/>
          </a:ln>
        </p:spPr>
      </p:pic>
      <p:pic>
        <p:nvPicPr>
          <p:cNvPr id="351" name="Google Shape;351;p49"/>
          <p:cNvPicPr preferRelativeResize="0"/>
          <p:nvPr/>
        </p:nvPicPr>
        <p:blipFill rotWithShape="1">
          <a:blip r:embed="rId8">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6666"/>
              <a:buFont typeface="Arial"/>
              <a:buNone/>
            </a:pPr>
            <a:r>
              <a:rPr b="0" lang="pt-PT"/>
              <a:t>Comunicarea TEC++US cu simboluri</a:t>
            </a:r>
            <a:endParaRPr b="0"/>
          </a:p>
          <a:p>
            <a:pPr indent="0" lvl="0" marL="0" rtl="0" algn="l">
              <a:lnSpc>
                <a:spcPct val="90000"/>
              </a:lnSpc>
              <a:spcBef>
                <a:spcPts val="0"/>
              </a:spcBef>
              <a:spcAft>
                <a:spcPts val="0"/>
              </a:spcAft>
              <a:buClr>
                <a:schemeClr val="dk1"/>
              </a:buClr>
              <a:buSzPct val="36666"/>
              <a:buFont typeface="Arial"/>
              <a:buNone/>
            </a:pPr>
            <a:r>
              <a:t/>
            </a:r>
            <a:endParaRPr b="0"/>
          </a:p>
          <a:p>
            <a:pPr indent="0" lvl="0" marL="0" rtl="0" algn="l">
              <a:lnSpc>
                <a:spcPct val="90000"/>
              </a:lnSpc>
              <a:spcBef>
                <a:spcPts val="0"/>
              </a:spcBef>
              <a:spcAft>
                <a:spcPts val="0"/>
              </a:spcAft>
              <a:buClr>
                <a:schemeClr val="lt1"/>
              </a:buClr>
              <a:buSzPct val="100000"/>
              <a:buFont typeface="Arial"/>
              <a:buNone/>
            </a:pPr>
            <a:r>
              <a:t/>
            </a:r>
            <a:endParaRPr b="0"/>
          </a:p>
        </p:txBody>
      </p:sp>
      <p:sp>
        <p:nvSpPr>
          <p:cNvPr id="357" name="Google Shape;357;p50"/>
          <p:cNvSpPr txBox="1"/>
          <p:nvPr>
            <p:ph idx="1" type="body"/>
          </p:nvPr>
        </p:nvSpPr>
        <p:spPr>
          <a:xfrm>
            <a:off x="3031961" y="5085619"/>
            <a:ext cx="5033395" cy="132556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400"/>
              <a:buChar char="•"/>
            </a:pPr>
            <a:r>
              <a:rPr lang="pt-PT"/>
              <a:t>Poți să-l suni pe profesor?</a:t>
            </a:r>
            <a:endParaRPr/>
          </a:p>
          <a:p>
            <a:pPr indent="0" lvl="0" marL="228600" rtl="0" algn="l">
              <a:lnSpc>
                <a:spcPct val="90000"/>
              </a:lnSpc>
              <a:spcBef>
                <a:spcPts val="0"/>
              </a:spcBef>
              <a:spcAft>
                <a:spcPts val="0"/>
              </a:spcAft>
              <a:buNone/>
            </a:pPr>
            <a:r>
              <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358" name="Google Shape;358;p50"/>
          <p:cNvPicPr preferRelativeResize="0"/>
          <p:nvPr/>
        </p:nvPicPr>
        <p:blipFill rotWithShape="1">
          <a:blip r:embed="rId3">
            <a:alphaModFix/>
          </a:blip>
          <a:srcRect b="0" l="0" r="0" t="0"/>
          <a:stretch/>
        </p:blipFill>
        <p:spPr>
          <a:xfrm>
            <a:off x="3393344" y="1671638"/>
            <a:ext cx="3200400" cy="3200400"/>
          </a:xfrm>
          <a:prstGeom prst="rect">
            <a:avLst/>
          </a:prstGeom>
          <a:noFill/>
          <a:ln>
            <a:noFill/>
          </a:ln>
        </p:spPr>
      </p:pic>
      <p:pic>
        <p:nvPicPr>
          <p:cNvPr id="359" name="Google Shape;359;p50"/>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 name="Shape 70"/>
        <p:cNvGrpSpPr/>
        <p:nvPr/>
      </p:nvGrpSpPr>
      <p:grpSpPr>
        <a:xfrm>
          <a:off x="0" y="0"/>
          <a:ext cx="0" cy="0"/>
          <a:chOff x="0" y="0"/>
          <a:chExt cx="0" cy="0"/>
        </a:xfrm>
      </p:grpSpPr>
      <p:sp>
        <p:nvSpPr>
          <p:cNvPr id="71" name="Google Shape;71;p15"/>
          <p:cNvSpPr txBox="1"/>
          <p:nvPr>
            <p:ph idx="1" type="body"/>
          </p:nvPr>
        </p:nvSpPr>
        <p:spPr>
          <a:xfrm>
            <a:off x="838200" y="2187145"/>
            <a:ext cx="10515600" cy="3989817"/>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1000"/>
              </a:spcBef>
              <a:spcAft>
                <a:spcPts val="0"/>
              </a:spcAft>
              <a:buClr>
                <a:schemeClr val="dk1"/>
              </a:buClr>
              <a:buSzPts val="1100"/>
              <a:buFont typeface="Arial"/>
              <a:buNone/>
            </a:pPr>
            <a:r>
              <a:rPr lang="pt-PT" sz="4000">
                <a:latin typeface="Arial"/>
                <a:ea typeface="Arial"/>
                <a:cs typeface="Arial"/>
                <a:sym typeface="Arial"/>
              </a:rPr>
              <a:t>Proiectul TEC+US 2.0 este dezvoltat ca parte a programului ERASMUS+ și cofinanțat cu fonduri UE.</a:t>
            </a:r>
            <a:endParaRPr sz="4000">
              <a:latin typeface="Arial"/>
              <a:ea typeface="Arial"/>
              <a:cs typeface="Arial"/>
              <a:sym typeface="Arial"/>
            </a:endParaRPr>
          </a:p>
          <a:p>
            <a:pPr indent="0" lvl="0" marL="0" rtl="0" algn="ctr">
              <a:lnSpc>
                <a:spcPct val="90000"/>
              </a:lnSpc>
              <a:spcBef>
                <a:spcPts val="1000"/>
              </a:spcBef>
              <a:spcAft>
                <a:spcPts val="0"/>
              </a:spcAft>
              <a:buClr>
                <a:schemeClr val="dk1"/>
              </a:buClr>
              <a:buSzPts val="1100"/>
              <a:buFont typeface="Arial"/>
              <a:buNone/>
            </a:pPr>
            <a:r>
              <a:rPr lang="pt-PT" sz="4000">
                <a:latin typeface="Arial"/>
                <a:ea typeface="Arial"/>
                <a:cs typeface="Arial"/>
                <a:sym typeface="Arial"/>
              </a:rPr>
              <a:t>Este continuarea proiectului TEC++US care a avut loc în 2018-2020.</a:t>
            </a:r>
            <a:endParaRPr sz="4000">
              <a:latin typeface="Arial"/>
              <a:ea typeface="Arial"/>
              <a:cs typeface="Arial"/>
              <a:sym typeface="Arial"/>
            </a:endParaRPr>
          </a:p>
          <a:p>
            <a:pPr indent="0" lvl="0" marL="0" rtl="0" algn="ctr">
              <a:lnSpc>
                <a:spcPct val="90000"/>
              </a:lnSpc>
              <a:spcBef>
                <a:spcPts val="1000"/>
              </a:spcBef>
              <a:spcAft>
                <a:spcPts val="0"/>
              </a:spcAft>
              <a:buClr>
                <a:schemeClr val="dk1"/>
              </a:buClr>
              <a:buSzPts val="1100"/>
              <a:buFont typeface="Arial"/>
              <a:buNone/>
            </a:pPr>
            <a:r>
              <a:t/>
            </a:r>
            <a:endParaRPr sz="4000">
              <a:latin typeface="Arial"/>
              <a:ea typeface="Arial"/>
              <a:cs typeface="Arial"/>
              <a:sym typeface="Arial"/>
            </a:endParaRPr>
          </a:p>
          <a:p>
            <a:pPr indent="0" lvl="0" marL="0" rtl="0" algn="ctr">
              <a:lnSpc>
                <a:spcPct val="90000"/>
              </a:lnSpc>
              <a:spcBef>
                <a:spcPts val="1000"/>
              </a:spcBef>
              <a:spcAft>
                <a:spcPts val="0"/>
              </a:spcAft>
              <a:buClr>
                <a:schemeClr val="lt1"/>
              </a:buClr>
              <a:buSzPts val="4000"/>
              <a:buNone/>
            </a:pPr>
            <a:r>
              <a:t/>
            </a:r>
            <a:endParaRPr sz="4000">
              <a:latin typeface="Arial"/>
              <a:ea typeface="Arial"/>
              <a:cs typeface="Arial"/>
              <a:sym typeface="Arial"/>
            </a:endParaRPr>
          </a:p>
        </p:txBody>
      </p:sp>
      <p:pic>
        <p:nvPicPr>
          <p:cNvPr id="72" name="Google Shape;72;p1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1"/>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pt-PT"/>
              <a:t>Este de asteptat ca dupa o saptamana de utilizare a aplicatiei TEC++US utilizatorul sa dobandeasca mai mult vocabular decat ceea ce este disponibil in aplicatie, prin simplul fapt ca indivizii vor intra intr-o conversatie activa cu alte persoane cu ajutorul aplicatiei si ca vor asocia mai rapid cuvintele disponibile.</a:t>
            </a:r>
            <a:endParaRPr/>
          </a:p>
          <a:p>
            <a:pPr indent="0" lvl="0" marL="0" rtl="0" algn="l">
              <a:lnSpc>
                <a:spcPct val="90000"/>
              </a:lnSpc>
              <a:spcBef>
                <a:spcPts val="0"/>
              </a:spcBef>
              <a:spcAft>
                <a:spcPts val="0"/>
              </a:spcAft>
              <a:buClr>
                <a:schemeClr val="dk1"/>
              </a:buClr>
              <a:buSzPts val="1100"/>
              <a:buFont typeface="Arial"/>
              <a:buNone/>
            </a:pPr>
            <a:r>
              <a:t/>
            </a:r>
            <a:endParaRPr/>
          </a:p>
          <a:p>
            <a:pPr indent="0" lvl="0" marL="0" rtl="0" algn="l">
              <a:lnSpc>
                <a:spcPct val="90000"/>
              </a:lnSpc>
              <a:spcBef>
                <a:spcPts val="0"/>
              </a:spcBef>
              <a:spcAft>
                <a:spcPts val="0"/>
              </a:spcAft>
              <a:buClr>
                <a:schemeClr val="lt1"/>
              </a:buClr>
              <a:buSzPts val="2400"/>
              <a:buNone/>
            </a:pPr>
            <a:r>
              <a:t/>
            </a:r>
            <a:endParaRPr/>
          </a:p>
          <a:p>
            <a:pPr indent="0" lvl="0" marL="0" rtl="0" algn="l">
              <a:lnSpc>
                <a:spcPct val="90000"/>
              </a:lnSpc>
              <a:spcBef>
                <a:spcPts val="1000"/>
              </a:spcBef>
              <a:spcAft>
                <a:spcPts val="0"/>
              </a:spcAft>
              <a:buClr>
                <a:schemeClr val="lt1"/>
              </a:buClr>
              <a:buSzPts val="2400"/>
              <a:buNone/>
            </a:pPr>
            <a:r>
              <a:t/>
            </a:r>
            <a:endParaRPr/>
          </a:p>
        </p:txBody>
      </p:sp>
      <p:pic>
        <p:nvPicPr>
          <p:cNvPr id="365" name="Google Shape;365;p51"/>
          <p:cNvPicPr preferRelativeResize="0"/>
          <p:nvPr/>
        </p:nvPicPr>
        <p:blipFill rotWithShape="1">
          <a:blip r:embed="rId3">
            <a:alphaModFix/>
          </a:blip>
          <a:srcRect b="0" l="0" r="0" t="0"/>
          <a:stretch/>
        </p:blipFill>
        <p:spPr>
          <a:xfrm>
            <a:off x="4537460" y="4451690"/>
            <a:ext cx="2056284" cy="2038557"/>
          </a:xfrm>
          <a:prstGeom prst="rect">
            <a:avLst/>
          </a:prstGeom>
          <a:noFill/>
          <a:ln>
            <a:noFill/>
          </a:ln>
        </p:spPr>
      </p:pic>
      <p:pic>
        <p:nvPicPr>
          <p:cNvPr id="366" name="Google Shape;366;p51"/>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Aplicatia</a:t>
            </a:r>
            <a:endParaRPr/>
          </a:p>
        </p:txBody>
      </p:sp>
      <p:sp>
        <p:nvSpPr>
          <p:cNvPr id="372" name="Google Shape;372;p52"/>
          <p:cNvSpPr txBox="1"/>
          <p:nvPr>
            <p:ph idx="1" type="body"/>
          </p:nvPr>
        </p:nvSpPr>
        <p:spPr>
          <a:xfrm>
            <a:off x="6593745" y="286058"/>
            <a:ext cx="2282989"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pt-PT"/>
              <a:t>Homepage</a:t>
            </a:r>
            <a:endParaRPr/>
          </a:p>
        </p:txBody>
      </p:sp>
      <p:pic>
        <p:nvPicPr>
          <p:cNvPr id="373" name="Google Shape;373;p52"/>
          <p:cNvPicPr preferRelativeResize="0"/>
          <p:nvPr/>
        </p:nvPicPr>
        <p:blipFill rotWithShape="1">
          <a:blip r:embed="rId3">
            <a:alphaModFix/>
          </a:blip>
          <a:srcRect b="0" l="0" r="0" t="0"/>
          <a:stretch/>
        </p:blipFill>
        <p:spPr>
          <a:xfrm>
            <a:off x="3843338" y="845344"/>
            <a:ext cx="1958951" cy="4239661"/>
          </a:xfrm>
          <a:prstGeom prst="rect">
            <a:avLst/>
          </a:prstGeom>
          <a:noFill/>
          <a:ln>
            <a:noFill/>
          </a:ln>
        </p:spPr>
      </p:pic>
      <p:pic>
        <p:nvPicPr>
          <p:cNvPr id="374" name="Google Shape;374;p52"/>
          <p:cNvPicPr preferRelativeResize="0"/>
          <p:nvPr/>
        </p:nvPicPr>
        <p:blipFill rotWithShape="1">
          <a:blip r:embed="rId4">
            <a:alphaModFix/>
          </a:blip>
          <a:srcRect b="0" l="0" r="0" t="0"/>
          <a:stretch/>
        </p:blipFill>
        <p:spPr>
          <a:xfrm>
            <a:off x="7022370" y="845342"/>
            <a:ext cx="1958950" cy="4239661"/>
          </a:xfrm>
          <a:prstGeom prst="rect">
            <a:avLst/>
          </a:prstGeom>
          <a:noFill/>
          <a:ln>
            <a:noFill/>
          </a:ln>
        </p:spPr>
      </p:pic>
      <p:sp>
        <p:nvSpPr>
          <p:cNvPr id="375" name="Google Shape;375;p52"/>
          <p:cNvSpPr/>
          <p:nvPr/>
        </p:nvSpPr>
        <p:spPr>
          <a:xfrm>
            <a:off x="5802288" y="3314700"/>
            <a:ext cx="1220082" cy="242888"/>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52"/>
          <p:cNvSpPr/>
          <p:nvPr/>
        </p:nvSpPr>
        <p:spPr>
          <a:xfrm rot="2574657">
            <a:off x="8433373" y="1731651"/>
            <a:ext cx="342900" cy="11572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52"/>
          <p:cNvSpPr txBox="1"/>
          <p:nvPr/>
        </p:nvSpPr>
        <p:spPr>
          <a:xfrm>
            <a:off x="652564" y="2077156"/>
            <a:ext cx="2282989" cy="2023357"/>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chemeClr val="dk1"/>
              </a:buClr>
              <a:buSzPts val="1100"/>
              <a:buFont typeface="Arial"/>
              <a:buNone/>
            </a:pPr>
            <a:r>
              <a:rPr lang="pt-PT" sz="2400">
                <a:solidFill>
                  <a:schemeClr val="lt1"/>
                </a:solidFill>
                <a:latin typeface="Work Sans"/>
                <a:ea typeface="Work Sans"/>
                <a:cs typeface="Work Sans"/>
                <a:sym typeface="Work Sans"/>
              </a:rPr>
              <a:t>Căutați în telefon și instalați aplicația TEC + + US 2.0.</a:t>
            </a:r>
            <a:endParaRPr sz="2400">
              <a:solidFill>
                <a:schemeClr val="lt1"/>
              </a:solidFill>
              <a:latin typeface="Work Sans"/>
              <a:ea typeface="Work Sans"/>
              <a:cs typeface="Work Sans"/>
              <a:sym typeface="Work Sans"/>
            </a:endParaRPr>
          </a:p>
          <a:p>
            <a:pPr indent="0" lvl="0" marL="0" marR="0" rtl="0" algn="l">
              <a:lnSpc>
                <a:spcPct val="90000"/>
              </a:lnSpc>
              <a:spcBef>
                <a:spcPts val="0"/>
              </a:spcBef>
              <a:spcAft>
                <a:spcPts val="0"/>
              </a:spcAft>
              <a:buClr>
                <a:schemeClr val="dk1"/>
              </a:buClr>
              <a:buSzPts val="1100"/>
              <a:buFont typeface="Arial"/>
              <a:buNone/>
            </a:pPr>
            <a:r>
              <a:t/>
            </a:r>
            <a:endParaRPr sz="2400">
              <a:solidFill>
                <a:schemeClr val="lt1"/>
              </a:solidFill>
              <a:latin typeface="Work Sans"/>
              <a:ea typeface="Work Sans"/>
              <a:cs typeface="Work Sans"/>
              <a:sym typeface="Work Sans"/>
            </a:endParaRPr>
          </a:p>
          <a:p>
            <a:pPr indent="0" lvl="0" marL="0" marR="0" rtl="0" algn="l">
              <a:lnSpc>
                <a:spcPct val="90000"/>
              </a:lnSpc>
              <a:spcBef>
                <a:spcPts val="0"/>
              </a:spcBef>
              <a:spcAft>
                <a:spcPts val="0"/>
              </a:spcAft>
              <a:buClr>
                <a:schemeClr val="lt1"/>
              </a:buClr>
              <a:buSzPts val="2400"/>
              <a:buFont typeface="Arial"/>
              <a:buNone/>
            </a:pPr>
            <a:r>
              <a:t/>
            </a:r>
            <a:endParaRPr sz="2400">
              <a:solidFill>
                <a:schemeClr val="lt1"/>
              </a:solidFill>
              <a:latin typeface="Work Sans"/>
              <a:ea typeface="Work Sans"/>
              <a:cs typeface="Work Sans"/>
              <a:sym typeface="Work Sans"/>
            </a:endParaRPr>
          </a:p>
        </p:txBody>
      </p:sp>
      <p:sp>
        <p:nvSpPr>
          <p:cNvPr id="378" name="Google Shape;378;p52"/>
          <p:cNvSpPr txBox="1"/>
          <p:nvPr/>
        </p:nvSpPr>
        <p:spPr>
          <a:xfrm>
            <a:off x="652564" y="5232591"/>
            <a:ext cx="92010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Arial"/>
              <a:buNone/>
            </a:pPr>
            <a:r>
              <a:rPr lang="pt-PT" sz="1800">
                <a:solidFill>
                  <a:schemeClr val="lt1"/>
                </a:solidFill>
                <a:latin typeface="Calibri"/>
                <a:ea typeface="Calibri"/>
                <a:cs typeface="Calibri"/>
                <a:sym typeface="Calibri"/>
              </a:rPr>
              <a:t>Link to Google Play (Android):</a:t>
            </a:r>
            <a:endParaRPr/>
          </a:p>
          <a:p>
            <a:pPr indent="0" lvl="0" marL="0" marR="0" rtl="0" algn="l">
              <a:spcBef>
                <a:spcPts val="0"/>
              </a:spcBef>
              <a:spcAft>
                <a:spcPts val="0"/>
              </a:spcAft>
              <a:buClr>
                <a:schemeClr val="lt1"/>
              </a:buClr>
              <a:buSzPts val="1800"/>
              <a:buFont typeface="Arial"/>
              <a:buNone/>
            </a:pPr>
            <a:r>
              <a:rPr lang="pt-PT" sz="1800" u="sng">
                <a:solidFill>
                  <a:schemeClr val="lt1"/>
                </a:solidFill>
                <a:latin typeface="Calibri"/>
                <a:ea typeface="Calibri"/>
                <a:cs typeface="Calibri"/>
                <a:sym typeface="Calibri"/>
                <a:hlinkClick r:id="rId5">
                  <a:extLst>
                    <a:ext uri="{A12FA001-AC4F-418D-AE19-62706E023703}">
                      <ahyp:hlinkClr val="tx"/>
                    </a:ext>
                  </a:extLst>
                </a:hlinkClick>
              </a:rPr>
              <a:t>https://play.google.com/store/apps/details?id=com.Erasmus.TECUS</a:t>
            </a:r>
            <a:endParaRPr sz="1800">
              <a:solidFill>
                <a:schemeClr val="lt1"/>
              </a:solidFill>
              <a:latin typeface="Calibri"/>
              <a:ea typeface="Calibri"/>
              <a:cs typeface="Calibri"/>
              <a:sym typeface="Calibri"/>
            </a:endParaRPr>
          </a:p>
        </p:txBody>
      </p:sp>
      <p:sp>
        <p:nvSpPr>
          <p:cNvPr id="379" name="Google Shape;379;p52"/>
          <p:cNvSpPr txBox="1"/>
          <p:nvPr/>
        </p:nvSpPr>
        <p:spPr>
          <a:xfrm>
            <a:off x="664093" y="5895674"/>
            <a:ext cx="92011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Arial"/>
              <a:buNone/>
            </a:pPr>
            <a:r>
              <a:rPr lang="pt-PT" sz="1800">
                <a:solidFill>
                  <a:schemeClr val="lt1"/>
                </a:solidFill>
                <a:latin typeface="Calibri"/>
                <a:ea typeface="Calibri"/>
                <a:cs typeface="Calibri"/>
                <a:sym typeface="Calibri"/>
              </a:rPr>
              <a:t>Link to Play Store (IOS):</a:t>
            </a:r>
            <a:endParaRPr/>
          </a:p>
          <a:p>
            <a:pPr indent="0" lvl="0" marL="0" marR="0" rtl="0" algn="l">
              <a:spcBef>
                <a:spcPts val="0"/>
              </a:spcBef>
              <a:spcAft>
                <a:spcPts val="0"/>
              </a:spcAft>
              <a:buClr>
                <a:schemeClr val="lt1"/>
              </a:buClr>
              <a:buSzPts val="1800"/>
              <a:buFont typeface="Arial"/>
              <a:buNone/>
            </a:pPr>
            <a:r>
              <a:rPr lang="pt-PT" sz="1800" u="sng">
                <a:solidFill>
                  <a:schemeClr val="lt1"/>
                </a:solidFill>
                <a:latin typeface="Calibri"/>
                <a:ea typeface="Calibri"/>
                <a:cs typeface="Calibri"/>
                <a:sym typeface="Calibri"/>
                <a:hlinkClick r:id="rId6">
                  <a:extLst>
                    <a:ext uri="{A12FA001-AC4F-418D-AE19-62706E023703}">
                      <ahyp:hlinkClr val="tx"/>
                    </a:ext>
                  </a:extLst>
                </a:hlinkClick>
              </a:rPr>
              <a:t>https://apps.apple.com/pt/app/tec-us2-0/id6452801084?l=en-GB</a:t>
            </a:r>
            <a:endParaRPr sz="1800">
              <a:solidFill>
                <a:schemeClr val="lt1"/>
              </a:solidFill>
              <a:latin typeface="Calibri"/>
              <a:ea typeface="Calibri"/>
              <a:cs typeface="Calibri"/>
              <a:sym typeface="Calibri"/>
            </a:endParaRPr>
          </a:p>
        </p:txBody>
      </p:sp>
      <p:pic>
        <p:nvPicPr>
          <p:cNvPr id="380" name="Google Shape;380;p52"/>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3"/>
          <p:cNvSpPr txBox="1"/>
          <p:nvPr>
            <p:ph type="title"/>
          </p:nvPr>
        </p:nvSpPr>
        <p:spPr>
          <a:xfrm>
            <a:off x="1560350" y="365125"/>
            <a:ext cx="100668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App</a:t>
            </a:r>
            <a:endParaRPr/>
          </a:p>
        </p:txBody>
      </p:sp>
      <p:sp>
        <p:nvSpPr>
          <p:cNvPr id="386" name="Google Shape;386;p53"/>
          <p:cNvSpPr txBox="1"/>
          <p:nvPr>
            <p:ph idx="1" type="body"/>
          </p:nvPr>
        </p:nvSpPr>
        <p:spPr>
          <a:xfrm>
            <a:off x="1060523" y="1690688"/>
            <a:ext cx="1638400" cy="63835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73333"/>
              <a:buFont typeface="Arial"/>
              <a:buNone/>
            </a:pPr>
            <a:r>
              <a:rPr lang="pt-PT" sz="1500"/>
              <a:t>Selectarea limbii</a:t>
            </a:r>
            <a:endParaRPr sz="1500"/>
          </a:p>
          <a:p>
            <a:pPr indent="0" lvl="0" marL="0" rtl="0" algn="l">
              <a:lnSpc>
                <a:spcPct val="90000"/>
              </a:lnSpc>
              <a:spcBef>
                <a:spcPts val="0"/>
              </a:spcBef>
              <a:spcAft>
                <a:spcPts val="0"/>
              </a:spcAft>
              <a:buClr>
                <a:schemeClr val="dk1"/>
              </a:buClr>
              <a:buSzPct val="73333"/>
              <a:buFont typeface="Arial"/>
              <a:buNone/>
            </a:pPr>
            <a:r>
              <a:t/>
            </a:r>
            <a:endParaRPr sz="1500"/>
          </a:p>
          <a:p>
            <a:pPr indent="0" lvl="0" marL="0" rtl="0" algn="l">
              <a:lnSpc>
                <a:spcPct val="90000"/>
              </a:lnSpc>
              <a:spcBef>
                <a:spcPts val="0"/>
              </a:spcBef>
              <a:spcAft>
                <a:spcPts val="0"/>
              </a:spcAft>
              <a:buClr>
                <a:schemeClr val="lt1"/>
              </a:buClr>
              <a:buSzPct val="100000"/>
              <a:buNone/>
            </a:pPr>
            <a:r>
              <a:t/>
            </a:r>
            <a:endParaRPr sz="1500"/>
          </a:p>
        </p:txBody>
      </p:sp>
      <p:pic>
        <p:nvPicPr>
          <p:cNvPr id="387" name="Google Shape;387;p53"/>
          <p:cNvPicPr preferRelativeResize="0"/>
          <p:nvPr/>
        </p:nvPicPr>
        <p:blipFill rotWithShape="1">
          <a:blip r:embed="rId3">
            <a:alphaModFix/>
          </a:blip>
          <a:srcRect b="0" l="0" r="0" t="0"/>
          <a:stretch/>
        </p:blipFill>
        <p:spPr>
          <a:xfrm>
            <a:off x="1041923" y="2329040"/>
            <a:ext cx="1656999" cy="3586163"/>
          </a:xfrm>
          <a:prstGeom prst="rect">
            <a:avLst/>
          </a:prstGeom>
          <a:noFill/>
          <a:ln>
            <a:noFill/>
          </a:ln>
        </p:spPr>
      </p:pic>
      <p:sp>
        <p:nvSpPr>
          <p:cNvPr id="388" name="Google Shape;388;p53"/>
          <p:cNvSpPr/>
          <p:nvPr/>
        </p:nvSpPr>
        <p:spPr>
          <a:xfrm rot="3462391">
            <a:off x="2471103" y="2614641"/>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9" name="Google Shape;389;p53"/>
          <p:cNvPicPr preferRelativeResize="0"/>
          <p:nvPr/>
        </p:nvPicPr>
        <p:blipFill rotWithShape="1">
          <a:blip r:embed="rId4">
            <a:alphaModFix/>
          </a:blip>
          <a:srcRect b="0" l="0" r="0" t="0"/>
          <a:stretch/>
        </p:blipFill>
        <p:spPr>
          <a:xfrm>
            <a:off x="3541717" y="2329040"/>
            <a:ext cx="1656999" cy="3586163"/>
          </a:xfrm>
          <a:prstGeom prst="rect">
            <a:avLst/>
          </a:prstGeom>
          <a:noFill/>
          <a:ln>
            <a:noFill/>
          </a:ln>
        </p:spPr>
      </p:pic>
      <p:sp>
        <p:nvSpPr>
          <p:cNvPr id="390" name="Google Shape;390;p53"/>
          <p:cNvSpPr/>
          <p:nvPr/>
        </p:nvSpPr>
        <p:spPr>
          <a:xfrm rot="3462391">
            <a:off x="5174166" y="2512248"/>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1" name="Google Shape;391;p53"/>
          <p:cNvPicPr preferRelativeResize="0"/>
          <p:nvPr/>
        </p:nvPicPr>
        <p:blipFill rotWithShape="1">
          <a:blip r:embed="rId5">
            <a:alphaModFix/>
          </a:blip>
          <a:srcRect b="0" l="0" r="0" t="0"/>
          <a:stretch/>
        </p:blipFill>
        <p:spPr>
          <a:xfrm>
            <a:off x="5950568" y="2329038"/>
            <a:ext cx="1657000" cy="3586164"/>
          </a:xfrm>
          <a:prstGeom prst="rect">
            <a:avLst/>
          </a:prstGeom>
          <a:noFill/>
          <a:ln>
            <a:noFill/>
          </a:ln>
        </p:spPr>
      </p:pic>
      <p:pic>
        <p:nvPicPr>
          <p:cNvPr id="392" name="Google Shape;392;p53"/>
          <p:cNvPicPr preferRelativeResize="0"/>
          <p:nvPr/>
        </p:nvPicPr>
        <p:blipFill rotWithShape="1">
          <a:blip r:embed="rId6">
            <a:alphaModFix/>
          </a:blip>
          <a:srcRect b="0" l="0" r="0" t="0"/>
          <a:stretch/>
        </p:blipFill>
        <p:spPr>
          <a:xfrm>
            <a:off x="8069298" y="2329038"/>
            <a:ext cx="1656999" cy="3586164"/>
          </a:xfrm>
          <a:prstGeom prst="rect">
            <a:avLst/>
          </a:prstGeom>
          <a:noFill/>
          <a:ln>
            <a:noFill/>
          </a:ln>
        </p:spPr>
      </p:pic>
      <p:sp>
        <p:nvSpPr>
          <p:cNvPr id="393" name="Google Shape;393;p53"/>
          <p:cNvSpPr/>
          <p:nvPr/>
        </p:nvSpPr>
        <p:spPr>
          <a:xfrm rot="3462391">
            <a:off x="7076815" y="3621912"/>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4" name="Google Shape;394;p53"/>
          <p:cNvPicPr preferRelativeResize="0"/>
          <p:nvPr/>
        </p:nvPicPr>
        <p:blipFill rotWithShape="1">
          <a:blip r:embed="rId7">
            <a:alphaModFix/>
          </a:blip>
          <a:srcRect b="0" l="0" r="0" t="0"/>
          <a:stretch/>
        </p:blipFill>
        <p:spPr>
          <a:xfrm>
            <a:off x="10302978" y="2329038"/>
            <a:ext cx="1657000" cy="3586165"/>
          </a:xfrm>
          <a:prstGeom prst="rect">
            <a:avLst/>
          </a:prstGeom>
          <a:noFill/>
          <a:ln>
            <a:noFill/>
          </a:ln>
        </p:spPr>
      </p:pic>
      <p:sp>
        <p:nvSpPr>
          <p:cNvPr id="395" name="Google Shape;395;p53"/>
          <p:cNvSpPr/>
          <p:nvPr/>
        </p:nvSpPr>
        <p:spPr>
          <a:xfrm rot="3462391">
            <a:off x="11769777" y="1925358"/>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53"/>
          <p:cNvSpPr txBox="1"/>
          <p:nvPr/>
        </p:nvSpPr>
        <p:spPr>
          <a:xfrm>
            <a:off x="3505545" y="1677415"/>
            <a:ext cx="1693171" cy="6383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Selectarea Categoriei</a:t>
            </a:r>
            <a:endParaRPr sz="1500">
              <a:solidFill>
                <a:schemeClr val="lt1"/>
              </a:solidFill>
              <a:latin typeface="Work Sans"/>
              <a:ea typeface="Work Sans"/>
              <a:cs typeface="Work Sans"/>
              <a:sym typeface="Work Sans"/>
            </a:endParaRPr>
          </a:p>
        </p:txBody>
      </p:sp>
      <p:sp>
        <p:nvSpPr>
          <p:cNvPr id="397" name="Google Shape;397;p53"/>
          <p:cNvSpPr txBox="1"/>
          <p:nvPr/>
        </p:nvSpPr>
        <p:spPr>
          <a:xfrm>
            <a:off x="5875704" y="1696029"/>
            <a:ext cx="1806728" cy="413409"/>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lt1"/>
              </a:buClr>
              <a:buSzPts val="713"/>
              <a:buFont typeface="Arial"/>
              <a:buNone/>
            </a:pPr>
            <a:r>
              <a:rPr lang="pt-PT" sz="1499">
                <a:solidFill>
                  <a:schemeClr val="lt1"/>
                </a:solidFill>
                <a:latin typeface="Work Sans"/>
                <a:ea typeface="Work Sans"/>
                <a:cs typeface="Work Sans"/>
                <a:sym typeface="Work Sans"/>
              </a:rPr>
              <a:t>Pictograma EPCL</a:t>
            </a:r>
            <a:endParaRPr sz="1499">
              <a:solidFill>
                <a:schemeClr val="lt1"/>
              </a:solidFill>
              <a:latin typeface="Work Sans"/>
              <a:ea typeface="Work Sans"/>
              <a:cs typeface="Work Sans"/>
              <a:sym typeface="Work Sans"/>
            </a:endParaRPr>
          </a:p>
          <a:p>
            <a:pPr indent="0" lvl="0" marL="0" marR="0" rtl="0" algn="l">
              <a:lnSpc>
                <a:spcPct val="70000"/>
              </a:lnSpc>
              <a:spcBef>
                <a:spcPts val="0"/>
              </a:spcBef>
              <a:spcAft>
                <a:spcPts val="0"/>
              </a:spcAft>
              <a:buClr>
                <a:schemeClr val="dk1"/>
              </a:buClr>
              <a:buSzPts val="523"/>
              <a:buFont typeface="Arial"/>
              <a:buNone/>
            </a:pPr>
            <a:r>
              <a:t/>
            </a:r>
            <a:endParaRPr sz="912">
              <a:solidFill>
                <a:schemeClr val="lt1"/>
              </a:solidFill>
              <a:latin typeface="Work Sans"/>
              <a:ea typeface="Work Sans"/>
              <a:cs typeface="Work Sans"/>
              <a:sym typeface="Work Sans"/>
            </a:endParaRPr>
          </a:p>
          <a:p>
            <a:pPr indent="0" lvl="0" marL="0" marR="0" rtl="0" algn="l">
              <a:lnSpc>
                <a:spcPct val="70000"/>
              </a:lnSpc>
              <a:spcBef>
                <a:spcPts val="0"/>
              </a:spcBef>
              <a:spcAft>
                <a:spcPts val="0"/>
              </a:spcAft>
              <a:buClr>
                <a:schemeClr val="lt1"/>
              </a:buClr>
              <a:buSzPts val="713"/>
              <a:buFont typeface="Arial"/>
              <a:buNone/>
            </a:pPr>
            <a:r>
              <a:t/>
            </a:r>
            <a:endParaRPr sz="912">
              <a:solidFill>
                <a:schemeClr val="lt1"/>
              </a:solidFill>
              <a:latin typeface="Work Sans"/>
              <a:ea typeface="Work Sans"/>
              <a:cs typeface="Work Sans"/>
              <a:sym typeface="Work Sans"/>
            </a:endParaRPr>
          </a:p>
        </p:txBody>
      </p:sp>
      <p:sp>
        <p:nvSpPr>
          <p:cNvPr id="398" name="Google Shape;398;p53"/>
          <p:cNvSpPr txBox="1"/>
          <p:nvPr/>
        </p:nvSpPr>
        <p:spPr>
          <a:xfrm>
            <a:off x="8021466" y="1566629"/>
            <a:ext cx="1806728" cy="638351"/>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dk1"/>
              </a:buClr>
              <a:buSzPts val="440"/>
              <a:buFont typeface="Arial"/>
              <a:buNone/>
            </a:pPr>
            <a:r>
              <a:rPr lang="pt-PT" sz="1160">
                <a:solidFill>
                  <a:schemeClr val="lt1"/>
                </a:solidFill>
                <a:latin typeface="Work Sans"/>
                <a:ea typeface="Work Sans"/>
                <a:cs typeface="Work Sans"/>
                <a:sym typeface="Work Sans"/>
              </a:rPr>
              <a:t>C</a:t>
            </a:r>
            <a:r>
              <a:rPr lang="pt-PT" sz="1512">
                <a:solidFill>
                  <a:schemeClr val="lt1"/>
                </a:solidFill>
                <a:latin typeface="Work Sans"/>
                <a:ea typeface="Work Sans"/>
                <a:cs typeface="Work Sans"/>
                <a:sym typeface="Work Sans"/>
              </a:rPr>
              <a:t>onsolidare audio și vizuală</a:t>
            </a:r>
            <a:endParaRPr sz="1512">
              <a:solidFill>
                <a:schemeClr val="lt1"/>
              </a:solidFill>
              <a:latin typeface="Work Sans"/>
              <a:ea typeface="Work Sans"/>
              <a:cs typeface="Work Sans"/>
              <a:sym typeface="Work Sans"/>
            </a:endParaRPr>
          </a:p>
          <a:p>
            <a:pPr indent="0" lvl="0" marL="0" marR="0" rtl="0" algn="l">
              <a:lnSpc>
                <a:spcPct val="70000"/>
              </a:lnSpc>
              <a:spcBef>
                <a:spcPts val="0"/>
              </a:spcBef>
              <a:spcAft>
                <a:spcPts val="0"/>
              </a:spcAft>
              <a:buClr>
                <a:schemeClr val="dk1"/>
              </a:buClr>
              <a:buSzPts val="440"/>
              <a:buFont typeface="Arial"/>
              <a:buNone/>
            </a:pPr>
            <a:r>
              <a:t/>
            </a:r>
            <a:endParaRPr sz="1160">
              <a:solidFill>
                <a:schemeClr val="lt1"/>
              </a:solidFill>
              <a:latin typeface="Work Sans"/>
              <a:ea typeface="Work Sans"/>
              <a:cs typeface="Work Sans"/>
              <a:sym typeface="Work Sans"/>
            </a:endParaRPr>
          </a:p>
          <a:p>
            <a:pPr indent="0" lvl="0" marL="0" marR="0" rtl="0" algn="l">
              <a:lnSpc>
                <a:spcPct val="70000"/>
              </a:lnSpc>
              <a:spcBef>
                <a:spcPts val="0"/>
              </a:spcBef>
              <a:spcAft>
                <a:spcPts val="0"/>
              </a:spcAft>
              <a:buClr>
                <a:schemeClr val="lt1"/>
              </a:buClr>
              <a:buSzPts val="960"/>
              <a:buFont typeface="Arial"/>
              <a:buNone/>
            </a:pPr>
            <a:r>
              <a:t/>
            </a:r>
            <a:endParaRPr sz="960">
              <a:solidFill>
                <a:schemeClr val="lt1"/>
              </a:solidFill>
              <a:latin typeface="Work Sans"/>
              <a:ea typeface="Work Sans"/>
              <a:cs typeface="Work Sans"/>
              <a:sym typeface="Work Sans"/>
            </a:endParaRPr>
          </a:p>
        </p:txBody>
      </p:sp>
      <p:sp>
        <p:nvSpPr>
          <p:cNvPr id="399" name="Google Shape;399;p53"/>
          <p:cNvSpPr/>
          <p:nvPr/>
        </p:nvSpPr>
        <p:spPr>
          <a:xfrm rot="3462391">
            <a:off x="11265540" y="1922799"/>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53"/>
          <p:cNvSpPr txBox="1"/>
          <p:nvPr/>
        </p:nvSpPr>
        <p:spPr>
          <a:xfrm>
            <a:off x="10228113" y="1523183"/>
            <a:ext cx="1806728" cy="638351"/>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lnSpc>
                <a:spcPct val="90000"/>
              </a:lnSpc>
              <a:spcBef>
                <a:spcPts val="0"/>
              </a:spcBef>
              <a:spcAft>
                <a:spcPts val="0"/>
              </a:spcAft>
              <a:buClr>
                <a:schemeClr val="dk1"/>
              </a:buClr>
              <a:buSzPts val="275"/>
              <a:buFont typeface="Arial"/>
              <a:buNone/>
            </a:pPr>
            <a:r>
              <a:rPr lang="pt-PT" sz="6400">
                <a:solidFill>
                  <a:schemeClr val="lt1"/>
                </a:solidFill>
                <a:latin typeface="Work Sans"/>
                <a:ea typeface="Work Sans"/>
                <a:cs typeface="Work Sans"/>
                <a:sym typeface="Work Sans"/>
              </a:rPr>
              <a:t>S</a:t>
            </a:r>
            <a:r>
              <a:rPr lang="pt-PT" sz="6800">
                <a:solidFill>
                  <a:schemeClr val="lt1"/>
                </a:solidFill>
                <a:latin typeface="Work Sans"/>
                <a:ea typeface="Work Sans"/>
                <a:cs typeface="Work Sans"/>
                <a:sym typeface="Work Sans"/>
              </a:rPr>
              <a:t>C</a:t>
            </a:r>
            <a:r>
              <a:rPr lang="pt-PT" sz="7444">
                <a:solidFill>
                  <a:schemeClr val="lt1"/>
                </a:solidFill>
                <a:latin typeface="Work Sans"/>
                <a:ea typeface="Work Sans"/>
                <a:cs typeface="Work Sans"/>
                <a:sym typeface="Work Sans"/>
              </a:rPr>
              <a:t>himbarea</a:t>
            </a:r>
            <a:r>
              <a:rPr lang="pt-PT" sz="7044">
                <a:solidFill>
                  <a:schemeClr val="lt1"/>
                </a:solidFill>
                <a:latin typeface="Work Sans"/>
                <a:ea typeface="Work Sans"/>
                <a:cs typeface="Work Sans"/>
                <a:sym typeface="Work Sans"/>
              </a:rPr>
              <a:t> </a:t>
            </a:r>
            <a:r>
              <a:rPr lang="pt-PT" sz="6644">
                <a:solidFill>
                  <a:schemeClr val="lt1"/>
                </a:solidFill>
                <a:latin typeface="Work Sans"/>
                <a:ea typeface="Work Sans"/>
                <a:cs typeface="Work Sans"/>
                <a:sym typeface="Work Sans"/>
              </a:rPr>
              <a:t>ca</a:t>
            </a:r>
            <a:r>
              <a:rPr lang="pt-PT" sz="6644">
                <a:solidFill>
                  <a:schemeClr val="lt1"/>
                </a:solidFill>
                <a:latin typeface="Work Sans"/>
                <a:ea typeface="Work Sans"/>
                <a:cs typeface="Work Sans"/>
                <a:sym typeface="Work Sans"/>
              </a:rPr>
              <a:t>tegoriei și a limbii</a:t>
            </a:r>
            <a:endParaRPr sz="6644">
              <a:solidFill>
                <a:schemeClr val="lt1"/>
              </a:solidFill>
              <a:latin typeface="Work Sans"/>
              <a:ea typeface="Work Sans"/>
              <a:cs typeface="Work Sans"/>
              <a:sym typeface="Work Sans"/>
            </a:endParaRPr>
          </a:p>
          <a:p>
            <a:pPr indent="0" lvl="0" marL="0" marR="0" rtl="0" algn="l">
              <a:lnSpc>
                <a:spcPct val="90000"/>
              </a:lnSpc>
              <a:spcBef>
                <a:spcPts val="0"/>
              </a:spcBef>
              <a:spcAft>
                <a:spcPts val="0"/>
              </a:spcAft>
              <a:buClr>
                <a:schemeClr val="dk1"/>
              </a:buClr>
              <a:buSzPts val="275"/>
              <a:buFont typeface="Arial"/>
              <a:buNone/>
            </a:pPr>
            <a:r>
              <a:t/>
            </a:r>
            <a:endParaRPr sz="5844">
              <a:solidFill>
                <a:schemeClr val="lt1"/>
              </a:solidFill>
              <a:latin typeface="Work Sans"/>
              <a:ea typeface="Work Sans"/>
              <a:cs typeface="Work Sans"/>
              <a:sym typeface="Work Sans"/>
            </a:endParaRPr>
          </a:p>
          <a:p>
            <a:pPr indent="0" lvl="0" marL="0" marR="0" rtl="0" algn="l">
              <a:lnSpc>
                <a:spcPct val="90000"/>
              </a:lnSpc>
              <a:spcBef>
                <a:spcPts val="0"/>
              </a:spcBef>
              <a:spcAft>
                <a:spcPts val="0"/>
              </a:spcAft>
              <a:buClr>
                <a:schemeClr val="lt1"/>
              </a:buClr>
              <a:buSzPct val="60968"/>
              <a:buFont typeface="Arial"/>
              <a:buNone/>
            </a:pPr>
            <a:r>
              <a:t/>
            </a:r>
            <a:endParaRPr sz="3936">
              <a:solidFill>
                <a:schemeClr val="lt1"/>
              </a:solidFill>
              <a:latin typeface="Work Sans"/>
              <a:ea typeface="Work Sans"/>
              <a:cs typeface="Work Sans"/>
              <a:sym typeface="Work Sans"/>
            </a:endParaRPr>
          </a:p>
        </p:txBody>
      </p:sp>
      <p:pic>
        <p:nvPicPr>
          <p:cNvPr id="401" name="Google Shape;401;p53"/>
          <p:cNvPicPr preferRelativeResize="0"/>
          <p:nvPr/>
        </p:nvPicPr>
        <p:blipFill rotWithShape="1">
          <a:blip r:embed="rId8">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Aplicatia</a:t>
            </a:r>
            <a:endParaRPr/>
          </a:p>
        </p:txBody>
      </p:sp>
      <p:sp>
        <p:nvSpPr>
          <p:cNvPr id="407" name="Google Shape;407;p54"/>
          <p:cNvSpPr txBox="1"/>
          <p:nvPr>
            <p:ph idx="1" type="body"/>
          </p:nvPr>
        </p:nvSpPr>
        <p:spPr>
          <a:xfrm>
            <a:off x="2560711" y="1676400"/>
            <a:ext cx="1638400" cy="638351"/>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1100"/>
              <a:buFont typeface="Arial"/>
              <a:buNone/>
            </a:pPr>
            <a:r>
              <a:rPr lang="pt-PT" sz="1500"/>
              <a:t>Prima pagina</a:t>
            </a:r>
            <a:endParaRPr sz="1500"/>
          </a:p>
          <a:p>
            <a:pPr indent="0" lvl="0" marL="0" rtl="0" algn="l">
              <a:lnSpc>
                <a:spcPct val="90000"/>
              </a:lnSpc>
              <a:spcBef>
                <a:spcPts val="0"/>
              </a:spcBef>
              <a:spcAft>
                <a:spcPts val="0"/>
              </a:spcAft>
              <a:buClr>
                <a:schemeClr val="dk1"/>
              </a:buClr>
              <a:buSzPts val="1100"/>
              <a:buFont typeface="Arial"/>
              <a:buNone/>
            </a:pPr>
            <a:r>
              <a:t/>
            </a:r>
            <a:endParaRPr sz="1500"/>
          </a:p>
          <a:p>
            <a:pPr indent="0" lvl="0" marL="0" rtl="0" algn="l">
              <a:lnSpc>
                <a:spcPct val="90000"/>
              </a:lnSpc>
              <a:spcBef>
                <a:spcPts val="0"/>
              </a:spcBef>
              <a:spcAft>
                <a:spcPts val="0"/>
              </a:spcAft>
              <a:buClr>
                <a:schemeClr val="lt1"/>
              </a:buClr>
              <a:buSzPts val="1500"/>
              <a:buNone/>
            </a:pPr>
            <a:r>
              <a:t/>
            </a:r>
            <a:endParaRPr sz="1500"/>
          </a:p>
        </p:txBody>
      </p:sp>
      <p:sp>
        <p:nvSpPr>
          <p:cNvPr id="408" name="Google Shape;408;p54"/>
          <p:cNvSpPr txBox="1"/>
          <p:nvPr/>
        </p:nvSpPr>
        <p:spPr>
          <a:xfrm>
            <a:off x="5005733" y="1663127"/>
            <a:ext cx="1693171" cy="6383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Schimbă limba</a:t>
            </a:r>
            <a:endParaRPr sz="1500">
              <a:solidFill>
                <a:schemeClr val="lt1"/>
              </a:solidFill>
              <a:latin typeface="Work Sans"/>
              <a:ea typeface="Work Sans"/>
              <a:cs typeface="Work Sans"/>
              <a:sym typeface="Work Sans"/>
            </a:endParaRPr>
          </a:p>
        </p:txBody>
      </p:sp>
      <p:sp>
        <p:nvSpPr>
          <p:cNvPr id="409" name="Google Shape;409;p54"/>
          <p:cNvSpPr txBox="1"/>
          <p:nvPr/>
        </p:nvSpPr>
        <p:spPr>
          <a:xfrm>
            <a:off x="7126208" y="1587652"/>
            <a:ext cx="1806728" cy="638351"/>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90000"/>
              </a:lnSpc>
              <a:spcBef>
                <a:spcPts val="0"/>
              </a:spcBef>
              <a:spcAft>
                <a:spcPts val="0"/>
              </a:spcAft>
              <a:buClr>
                <a:schemeClr val="dk1"/>
              </a:buClr>
              <a:buSzPct val="45833"/>
              <a:buFont typeface="Arial"/>
              <a:buNone/>
            </a:pPr>
            <a:r>
              <a:rPr lang="pt-PT" sz="2400">
                <a:solidFill>
                  <a:schemeClr val="lt1"/>
                </a:solidFill>
                <a:latin typeface="Work Sans"/>
                <a:ea typeface="Work Sans"/>
                <a:cs typeface="Work Sans"/>
                <a:sym typeface="Work Sans"/>
              </a:rPr>
              <a:t>Consolidare audio și vizuală</a:t>
            </a:r>
            <a:endParaRPr sz="2400">
              <a:solidFill>
                <a:schemeClr val="lt1"/>
              </a:solidFill>
              <a:latin typeface="Work Sans"/>
              <a:ea typeface="Work Sans"/>
              <a:cs typeface="Work Sans"/>
              <a:sym typeface="Work Sans"/>
            </a:endParaRPr>
          </a:p>
          <a:p>
            <a:pPr indent="0" lvl="0" marL="0" marR="0" rtl="0" algn="l">
              <a:lnSpc>
                <a:spcPct val="90000"/>
              </a:lnSpc>
              <a:spcBef>
                <a:spcPts val="0"/>
              </a:spcBef>
              <a:spcAft>
                <a:spcPts val="0"/>
              </a:spcAft>
              <a:buClr>
                <a:schemeClr val="lt1"/>
              </a:buClr>
              <a:buSzPct val="100000"/>
              <a:buFont typeface="Arial"/>
              <a:buNone/>
            </a:pPr>
            <a:r>
              <a:t/>
            </a:r>
            <a:endParaRPr sz="2400">
              <a:solidFill>
                <a:schemeClr val="lt1"/>
              </a:solidFill>
              <a:latin typeface="Work Sans"/>
              <a:ea typeface="Work Sans"/>
              <a:cs typeface="Work Sans"/>
              <a:sym typeface="Work Sans"/>
            </a:endParaRPr>
          </a:p>
        </p:txBody>
      </p:sp>
      <p:pic>
        <p:nvPicPr>
          <p:cNvPr id="410" name="Google Shape;410;p54"/>
          <p:cNvPicPr preferRelativeResize="0"/>
          <p:nvPr/>
        </p:nvPicPr>
        <p:blipFill rotWithShape="1">
          <a:blip r:embed="rId3">
            <a:alphaModFix/>
          </a:blip>
          <a:srcRect b="0" l="0" r="0" t="0"/>
          <a:stretch/>
        </p:blipFill>
        <p:spPr>
          <a:xfrm>
            <a:off x="2560711" y="2333222"/>
            <a:ext cx="1729616" cy="3743325"/>
          </a:xfrm>
          <a:prstGeom prst="rect">
            <a:avLst/>
          </a:prstGeom>
          <a:noFill/>
          <a:ln>
            <a:noFill/>
          </a:ln>
        </p:spPr>
      </p:pic>
      <p:pic>
        <p:nvPicPr>
          <p:cNvPr id="411" name="Google Shape;411;p54"/>
          <p:cNvPicPr preferRelativeResize="0"/>
          <p:nvPr/>
        </p:nvPicPr>
        <p:blipFill rotWithShape="1">
          <a:blip r:embed="rId4">
            <a:alphaModFix/>
          </a:blip>
          <a:srcRect b="0" l="0" r="0" t="0"/>
          <a:stretch/>
        </p:blipFill>
        <p:spPr>
          <a:xfrm>
            <a:off x="7203320" y="2333222"/>
            <a:ext cx="1729616" cy="3743325"/>
          </a:xfrm>
          <a:prstGeom prst="rect">
            <a:avLst/>
          </a:prstGeom>
          <a:noFill/>
          <a:ln>
            <a:noFill/>
          </a:ln>
        </p:spPr>
      </p:pic>
      <p:pic>
        <p:nvPicPr>
          <p:cNvPr id="412" name="Google Shape;412;p54"/>
          <p:cNvPicPr preferRelativeResize="0"/>
          <p:nvPr/>
        </p:nvPicPr>
        <p:blipFill rotWithShape="1">
          <a:blip r:embed="rId5">
            <a:alphaModFix/>
          </a:blip>
          <a:srcRect b="0" l="0" r="0" t="0"/>
          <a:stretch/>
        </p:blipFill>
        <p:spPr>
          <a:xfrm>
            <a:off x="4963185" y="2333222"/>
            <a:ext cx="1729616" cy="3743324"/>
          </a:xfrm>
          <a:prstGeom prst="rect">
            <a:avLst/>
          </a:prstGeom>
          <a:noFill/>
          <a:ln>
            <a:noFill/>
          </a:ln>
        </p:spPr>
      </p:pic>
      <p:sp>
        <p:nvSpPr>
          <p:cNvPr id="413" name="Google Shape;413;p54"/>
          <p:cNvSpPr/>
          <p:nvPr/>
        </p:nvSpPr>
        <p:spPr>
          <a:xfrm rot="2384893">
            <a:off x="3917033" y="2285770"/>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4" name="Google Shape;414;p54"/>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Aplicatia</a:t>
            </a:r>
            <a:endParaRPr/>
          </a:p>
        </p:txBody>
      </p:sp>
      <p:sp>
        <p:nvSpPr>
          <p:cNvPr id="420" name="Google Shape;420;p55"/>
          <p:cNvSpPr txBox="1"/>
          <p:nvPr>
            <p:ph idx="1" type="body"/>
          </p:nvPr>
        </p:nvSpPr>
        <p:spPr>
          <a:xfrm>
            <a:off x="2560711" y="1676400"/>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Prima Pagina</a:t>
            </a:r>
            <a:endParaRPr/>
          </a:p>
        </p:txBody>
      </p:sp>
      <p:sp>
        <p:nvSpPr>
          <p:cNvPr id="421" name="Google Shape;421;p55"/>
          <p:cNvSpPr txBox="1"/>
          <p:nvPr/>
        </p:nvSpPr>
        <p:spPr>
          <a:xfrm>
            <a:off x="4690939" y="1639170"/>
            <a:ext cx="1693171" cy="6383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Pictogramă EPCL aleatorie</a:t>
            </a:r>
            <a:endParaRPr sz="1500">
              <a:solidFill>
                <a:schemeClr val="lt1"/>
              </a:solidFill>
              <a:latin typeface="Work Sans"/>
              <a:ea typeface="Work Sans"/>
              <a:cs typeface="Work Sans"/>
              <a:sym typeface="Work Sans"/>
            </a:endParaRPr>
          </a:p>
        </p:txBody>
      </p:sp>
      <p:sp>
        <p:nvSpPr>
          <p:cNvPr id="422" name="Google Shape;422;p55"/>
          <p:cNvSpPr txBox="1"/>
          <p:nvPr/>
        </p:nvSpPr>
        <p:spPr>
          <a:xfrm>
            <a:off x="6875938" y="1639169"/>
            <a:ext cx="1806728" cy="638351"/>
          </a:xfrm>
          <a:prstGeom prst="rect">
            <a:avLst/>
          </a:prstGeom>
          <a:noFill/>
          <a:ln>
            <a:noFill/>
          </a:ln>
        </p:spPr>
        <p:txBody>
          <a:bodyPr anchorCtr="0" anchor="t" bIns="45700" lIns="91425" spcFirstLastPara="1" rIns="91425" wrap="square" tIns="45700">
            <a:normAutofit fontScale="70000"/>
          </a:bodyPr>
          <a:lstStyle/>
          <a:p>
            <a:pPr indent="0" lvl="0" marL="0" rtl="0" algn="l">
              <a:lnSpc>
                <a:spcPct val="90000"/>
              </a:lnSpc>
              <a:spcBef>
                <a:spcPts val="0"/>
              </a:spcBef>
              <a:spcAft>
                <a:spcPts val="0"/>
              </a:spcAft>
              <a:buClr>
                <a:schemeClr val="dk1"/>
              </a:buClr>
              <a:buSzPct val="45833"/>
              <a:buFont typeface="Arial"/>
              <a:buNone/>
            </a:pPr>
            <a:r>
              <a:rPr lang="pt-PT" sz="2400">
                <a:solidFill>
                  <a:schemeClr val="lt1"/>
                </a:solidFill>
                <a:latin typeface="Work Sans"/>
                <a:ea typeface="Work Sans"/>
                <a:cs typeface="Work Sans"/>
                <a:sym typeface="Work Sans"/>
              </a:rPr>
              <a:t>Consolidare audio și vizual</a:t>
            </a:r>
            <a:endParaRPr/>
          </a:p>
        </p:txBody>
      </p:sp>
      <p:pic>
        <p:nvPicPr>
          <p:cNvPr id="423" name="Google Shape;423;p55"/>
          <p:cNvPicPr preferRelativeResize="0"/>
          <p:nvPr/>
        </p:nvPicPr>
        <p:blipFill rotWithShape="1">
          <a:blip r:embed="rId3">
            <a:alphaModFix/>
          </a:blip>
          <a:srcRect b="0" l="0" r="0" t="0"/>
          <a:stretch/>
        </p:blipFill>
        <p:spPr>
          <a:xfrm>
            <a:off x="2560711" y="2333222"/>
            <a:ext cx="1729616" cy="3743325"/>
          </a:xfrm>
          <a:prstGeom prst="rect">
            <a:avLst/>
          </a:prstGeom>
          <a:noFill/>
          <a:ln>
            <a:noFill/>
          </a:ln>
        </p:spPr>
      </p:pic>
      <p:sp>
        <p:nvSpPr>
          <p:cNvPr id="424" name="Google Shape;424;p55"/>
          <p:cNvSpPr/>
          <p:nvPr/>
        </p:nvSpPr>
        <p:spPr>
          <a:xfrm rot="2384893">
            <a:off x="3859882" y="2954511"/>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5" name="Google Shape;425;p55"/>
          <p:cNvPicPr preferRelativeResize="0"/>
          <p:nvPr/>
        </p:nvPicPr>
        <p:blipFill rotWithShape="1">
          <a:blip r:embed="rId4">
            <a:alphaModFix/>
          </a:blip>
          <a:srcRect b="0" l="0" r="0" t="0"/>
          <a:stretch/>
        </p:blipFill>
        <p:spPr>
          <a:xfrm>
            <a:off x="4654494" y="2314751"/>
            <a:ext cx="1729616" cy="3743325"/>
          </a:xfrm>
          <a:prstGeom prst="rect">
            <a:avLst/>
          </a:prstGeom>
          <a:noFill/>
          <a:ln>
            <a:noFill/>
          </a:ln>
        </p:spPr>
      </p:pic>
      <p:pic>
        <p:nvPicPr>
          <p:cNvPr id="426" name="Google Shape;426;p55"/>
          <p:cNvPicPr preferRelativeResize="0"/>
          <p:nvPr/>
        </p:nvPicPr>
        <p:blipFill rotWithShape="1">
          <a:blip r:embed="rId5">
            <a:alphaModFix/>
          </a:blip>
          <a:srcRect b="0" l="0" r="0" t="0"/>
          <a:stretch/>
        </p:blipFill>
        <p:spPr>
          <a:xfrm>
            <a:off x="6839493" y="2314750"/>
            <a:ext cx="1729615" cy="3743327"/>
          </a:xfrm>
          <a:prstGeom prst="rect">
            <a:avLst/>
          </a:prstGeom>
          <a:noFill/>
          <a:ln>
            <a:noFill/>
          </a:ln>
        </p:spPr>
      </p:pic>
      <p:pic>
        <p:nvPicPr>
          <p:cNvPr id="427" name="Google Shape;427;p55"/>
          <p:cNvPicPr preferRelativeResize="0"/>
          <p:nvPr/>
        </p:nvPicPr>
        <p:blipFill rotWithShape="1">
          <a:blip r:embed="rId6">
            <a:alphaModFix/>
          </a:blip>
          <a:srcRect b="0" l="0" r="0" t="0"/>
          <a:stretch/>
        </p:blipFill>
        <p:spPr>
          <a:xfrm>
            <a:off x="9024492" y="2277520"/>
            <a:ext cx="1729617" cy="3743326"/>
          </a:xfrm>
          <a:prstGeom prst="rect">
            <a:avLst/>
          </a:prstGeom>
          <a:noFill/>
          <a:ln>
            <a:noFill/>
          </a:ln>
        </p:spPr>
      </p:pic>
      <p:sp>
        <p:nvSpPr>
          <p:cNvPr id="428" name="Google Shape;428;p55"/>
          <p:cNvSpPr txBox="1"/>
          <p:nvPr/>
        </p:nvSpPr>
        <p:spPr>
          <a:xfrm>
            <a:off x="8985936" y="1639168"/>
            <a:ext cx="1806728" cy="638351"/>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lnSpc>
                <a:spcPct val="90000"/>
              </a:lnSpc>
              <a:spcBef>
                <a:spcPts val="0"/>
              </a:spcBef>
              <a:spcAft>
                <a:spcPts val="0"/>
              </a:spcAft>
              <a:buClr>
                <a:schemeClr val="dk1"/>
              </a:buClr>
              <a:buSzPts val="275"/>
              <a:buFont typeface="Arial"/>
              <a:buNone/>
            </a:pPr>
            <a:r>
              <a:rPr lang="pt-PT" sz="5423">
                <a:solidFill>
                  <a:schemeClr val="lt1"/>
                </a:solidFill>
                <a:latin typeface="Work Sans"/>
                <a:ea typeface="Work Sans"/>
                <a:cs typeface="Work Sans"/>
                <a:sym typeface="Work Sans"/>
              </a:rPr>
              <a:t>Faceți clic pe răspunsul corect și verificați rezultatul</a:t>
            </a:r>
            <a:endParaRPr sz="5423">
              <a:solidFill>
                <a:schemeClr val="lt1"/>
              </a:solidFill>
              <a:latin typeface="Work Sans"/>
              <a:ea typeface="Work Sans"/>
              <a:cs typeface="Work Sans"/>
              <a:sym typeface="Work Sans"/>
            </a:endParaRPr>
          </a:p>
          <a:p>
            <a:pPr indent="0" lvl="0" marL="0" marR="0" rtl="0" algn="l">
              <a:lnSpc>
                <a:spcPct val="90000"/>
              </a:lnSpc>
              <a:spcBef>
                <a:spcPts val="0"/>
              </a:spcBef>
              <a:spcAft>
                <a:spcPts val="0"/>
              </a:spcAft>
              <a:buClr>
                <a:schemeClr val="dk1"/>
              </a:buClr>
              <a:buSzPct val="45833"/>
              <a:buFont typeface="Arial"/>
              <a:buNone/>
            </a:pPr>
            <a:r>
              <a:t/>
            </a:r>
            <a:endParaRPr sz="2400">
              <a:solidFill>
                <a:schemeClr val="lt1"/>
              </a:solidFill>
              <a:latin typeface="Work Sans"/>
              <a:ea typeface="Work Sans"/>
              <a:cs typeface="Work Sans"/>
              <a:sym typeface="Work Sans"/>
            </a:endParaRPr>
          </a:p>
          <a:p>
            <a:pPr indent="0" lvl="0" marL="0" marR="0" rtl="0" algn="l">
              <a:lnSpc>
                <a:spcPct val="90000"/>
              </a:lnSpc>
              <a:spcBef>
                <a:spcPts val="0"/>
              </a:spcBef>
              <a:spcAft>
                <a:spcPts val="0"/>
              </a:spcAft>
              <a:buClr>
                <a:schemeClr val="lt1"/>
              </a:buClr>
              <a:buSzPct val="100000"/>
              <a:buFont typeface="Arial"/>
              <a:buNone/>
            </a:pPr>
            <a:r>
              <a:t/>
            </a:r>
            <a:endParaRPr sz="2400">
              <a:solidFill>
                <a:schemeClr val="lt1"/>
              </a:solidFill>
              <a:latin typeface="Work Sans"/>
              <a:ea typeface="Work Sans"/>
              <a:cs typeface="Work Sans"/>
              <a:sym typeface="Work Sans"/>
            </a:endParaRPr>
          </a:p>
        </p:txBody>
      </p:sp>
      <p:pic>
        <p:nvPicPr>
          <p:cNvPr id="429" name="Google Shape;429;p55"/>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Aplicatia</a:t>
            </a:r>
            <a:endParaRPr/>
          </a:p>
        </p:txBody>
      </p:sp>
      <p:sp>
        <p:nvSpPr>
          <p:cNvPr id="435" name="Google Shape;435;p56"/>
          <p:cNvSpPr txBox="1"/>
          <p:nvPr>
            <p:ph idx="1" type="body"/>
          </p:nvPr>
        </p:nvSpPr>
        <p:spPr>
          <a:xfrm>
            <a:off x="2560711" y="1676400"/>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Prima pagina</a:t>
            </a:r>
            <a:endParaRPr/>
          </a:p>
        </p:txBody>
      </p:sp>
      <p:pic>
        <p:nvPicPr>
          <p:cNvPr id="436" name="Google Shape;436;p56"/>
          <p:cNvPicPr preferRelativeResize="0"/>
          <p:nvPr/>
        </p:nvPicPr>
        <p:blipFill rotWithShape="1">
          <a:blip r:embed="rId3">
            <a:alphaModFix/>
          </a:blip>
          <a:srcRect b="0" l="0" r="0" t="0"/>
          <a:stretch/>
        </p:blipFill>
        <p:spPr>
          <a:xfrm>
            <a:off x="2560711" y="2333222"/>
            <a:ext cx="1729616" cy="3743325"/>
          </a:xfrm>
          <a:prstGeom prst="rect">
            <a:avLst/>
          </a:prstGeom>
          <a:noFill/>
          <a:ln>
            <a:noFill/>
          </a:ln>
        </p:spPr>
      </p:pic>
      <p:sp>
        <p:nvSpPr>
          <p:cNvPr id="437" name="Google Shape;437;p56"/>
          <p:cNvSpPr/>
          <p:nvPr/>
        </p:nvSpPr>
        <p:spPr>
          <a:xfrm rot="2384893">
            <a:off x="3793251" y="3797474"/>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8" name="Google Shape;438;p56"/>
          <p:cNvPicPr preferRelativeResize="0"/>
          <p:nvPr/>
        </p:nvPicPr>
        <p:blipFill rotWithShape="1">
          <a:blip r:embed="rId4">
            <a:alphaModFix/>
          </a:blip>
          <a:srcRect b="0" l="0" r="0" t="0"/>
          <a:stretch/>
        </p:blipFill>
        <p:spPr>
          <a:xfrm>
            <a:off x="4850546" y="2333222"/>
            <a:ext cx="1729617" cy="3743325"/>
          </a:xfrm>
          <a:prstGeom prst="rect">
            <a:avLst/>
          </a:prstGeom>
          <a:noFill/>
          <a:ln>
            <a:noFill/>
          </a:ln>
        </p:spPr>
      </p:pic>
      <p:sp>
        <p:nvSpPr>
          <p:cNvPr id="439" name="Google Shape;439;p56"/>
          <p:cNvSpPr txBox="1"/>
          <p:nvPr/>
        </p:nvSpPr>
        <p:spPr>
          <a:xfrm>
            <a:off x="4850550" y="1391425"/>
            <a:ext cx="1638300" cy="9234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dk1"/>
              </a:buClr>
              <a:buSzPts val="688"/>
              <a:buFont typeface="Arial"/>
              <a:buNone/>
            </a:pPr>
            <a:r>
              <a:rPr lang="pt-PT" sz="1237">
                <a:solidFill>
                  <a:schemeClr val="lt1"/>
                </a:solidFill>
                <a:latin typeface="Work Sans"/>
                <a:ea typeface="Work Sans"/>
                <a:cs typeface="Work Sans"/>
                <a:sym typeface="Work Sans"/>
              </a:rPr>
              <a:t>Jocuri online care pot fi folosite pentru a învăța EPCL și vocabularul</a:t>
            </a:r>
            <a:endParaRPr sz="1237">
              <a:solidFill>
                <a:schemeClr val="lt1"/>
              </a:solidFill>
              <a:latin typeface="Work Sans"/>
              <a:ea typeface="Work Sans"/>
              <a:cs typeface="Work Sans"/>
              <a:sym typeface="Work Sans"/>
            </a:endParaRPr>
          </a:p>
          <a:p>
            <a:pPr indent="0" lvl="0" marL="0" marR="0" rtl="0" algn="l">
              <a:lnSpc>
                <a:spcPct val="70000"/>
              </a:lnSpc>
              <a:spcBef>
                <a:spcPts val="0"/>
              </a:spcBef>
              <a:spcAft>
                <a:spcPts val="0"/>
              </a:spcAft>
              <a:buClr>
                <a:schemeClr val="dk1"/>
              </a:buClr>
              <a:buSzPts val="688"/>
              <a:buFont typeface="Arial"/>
              <a:buNone/>
            </a:pPr>
            <a:r>
              <a:t/>
            </a:r>
            <a:endParaRPr sz="1237">
              <a:solidFill>
                <a:schemeClr val="lt1"/>
              </a:solidFill>
              <a:latin typeface="Work Sans"/>
              <a:ea typeface="Work Sans"/>
              <a:cs typeface="Work Sans"/>
              <a:sym typeface="Work Sans"/>
            </a:endParaRPr>
          </a:p>
          <a:p>
            <a:pPr indent="0" lvl="0" marL="0" marR="0" rtl="0" algn="l">
              <a:lnSpc>
                <a:spcPct val="70000"/>
              </a:lnSpc>
              <a:spcBef>
                <a:spcPts val="0"/>
              </a:spcBef>
              <a:spcAft>
                <a:spcPts val="0"/>
              </a:spcAft>
              <a:buClr>
                <a:schemeClr val="lt1"/>
              </a:buClr>
              <a:buSzPts val="938"/>
              <a:buFont typeface="Arial"/>
              <a:buNone/>
            </a:pPr>
            <a:r>
              <a:t/>
            </a:r>
            <a:endParaRPr sz="937">
              <a:solidFill>
                <a:schemeClr val="lt1"/>
              </a:solidFill>
              <a:latin typeface="Work Sans"/>
              <a:ea typeface="Work Sans"/>
              <a:cs typeface="Work Sans"/>
              <a:sym typeface="Work Sans"/>
            </a:endParaRPr>
          </a:p>
        </p:txBody>
      </p:sp>
      <p:sp>
        <p:nvSpPr>
          <p:cNvPr id="440" name="Google Shape;440;p56"/>
          <p:cNvSpPr txBox="1"/>
          <p:nvPr/>
        </p:nvSpPr>
        <p:spPr>
          <a:xfrm>
            <a:off x="7101826" y="3429000"/>
            <a:ext cx="437917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800" u="sng">
                <a:solidFill>
                  <a:schemeClr val="dk1"/>
                </a:solidFill>
                <a:latin typeface="Calibri"/>
                <a:ea typeface="Calibri"/>
                <a:cs typeface="Calibri"/>
                <a:sym typeface="Calibri"/>
                <a:hlinkClick r:id="rId5">
                  <a:extLst>
                    <a:ext uri="{A12FA001-AC4F-418D-AE19-62706E023703}">
                      <ahyp:hlinkClr val="tx"/>
                    </a:ext>
                  </a:extLst>
                </a:hlinkClick>
              </a:rPr>
              <a:t>https://www.tec4everyone2us.eu/c%C3%B3pia-coming-soon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56"/>
          <p:cNvSpPr/>
          <p:nvPr/>
        </p:nvSpPr>
        <p:spPr>
          <a:xfrm>
            <a:off x="8794373" y="2015808"/>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2" name="Google Shape;442;p56"/>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6666"/>
              <a:buFont typeface="Arial"/>
              <a:buNone/>
            </a:pPr>
            <a:r>
              <a:t/>
            </a:r>
            <a:endParaRPr/>
          </a:p>
          <a:p>
            <a:pPr indent="0" lvl="0" marL="0" rtl="0" algn="l">
              <a:lnSpc>
                <a:spcPct val="90000"/>
              </a:lnSpc>
              <a:spcBef>
                <a:spcPts val="0"/>
              </a:spcBef>
              <a:spcAft>
                <a:spcPts val="0"/>
              </a:spcAft>
              <a:buClr>
                <a:schemeClr val="dk1"/>
              </a:buClr>
              <a:buSzPct val="36666"/>
              <a:buFont typeface="Arial"/>
              <a:buNone/>
            </a:pPr>
            <a:r>
              <a:rPr lang="pt-PT"/>
              <a:t>Lucru în grup – 1h</a:t>
            </a:r>
            <a:endParaRPr/>
          </a:p>
          <a:p>
            <a:pPr indent="0" lvl="0" marL="0" rtl="0" algn="l">
              <a:lnSpc>
                <a:spcPct val="90000"/>
              </a:lnSpc>
              <a:spcBef>
                <a:spcPts val="0"/>
              </a:spcBef>
              <a:spcAft>
                <a:spcPts val="0"/>
              </a:spcAft>
              <a:buClr>
                <a:schemeClr val="dk1"/>
              </a:buClr>
              <a:buSzPct val="36666"/>
              <a:buFont typeface="Arial"/>
              <a:buNone/>
            </a:pPr>
            <a:r>
              <a:t/>
            </a:r>
            <a:endParaRPr/>
          </a:p>
          <a:p>
            <a:pPr indent="0" lvl="0" marL="0" rtl="0" algn="l">
              <a:lnSpc>
                <a:spcPct val="90000"/>
              </a:lnSpc>
              <a:spcBef>
                <a:spcPts val="0"/>
              </a:spcBef>
              <a:spcAft>
                <a:spcPts val="0"/>
              </a:spcAft>
              <a:buClr>
                <a:schemeClr val="lt1"/>
              </a:buClr>
              <a:buSzPct val="100000"/>
              <a:buFont typeface="Arial"/>
              <a:buNone/>
            </a:pPr>
            <a:r>
              <a:t/>
            </a:r>
            <a:endParaRPr/>
          </a:p>
        </p:txBody>
      </p:sp>
      <p:sp>
        <p:nvSpPr>
          <p:cNvPr id="448" name="Google Shape;448;p57"/>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1000"/>
              </a:spcBef>
              <a:spcAft>
                <a:spcPts val="0"/>
              </a:spcAft>
              <a:buNone/>
            </a:pPr>
            <a:r>
              <a:rPr lang="pt-PT"/>
              <a:t>Împărțiți în grupuri încercați aplicația, jocurile aplicației și jocurile online.</a:t>
            </a:r>
            <a:endParaRPr/>
          </a:p>
          <a:p>
            <a:pPr indent="0" lvl="0" marL="228600" rtl="0" algn="l">
              <a:lnSpc>
                <a:spcPct val="90000"/>
              </a:lnSpc>
              <a:spcBef>
                <a:spcPts val="1000"/>
              </a:spcBef>
              <a:spcAft>
                <a:spcPts val="0"/>
              </a:spcAft>
              <a:buNone/>
            </a:pPr>
            <a:r>
              <a:rPr lang="pt-PT"/>
              <a:t>1 – Faceți o listă de activități care pot utiliza EPCL, aplicația, jocurile aplicației și jocurile online.</a:t>
            </a:r>
            <a:endParaRPr/>
          </a:p>
          <a:p>
            <a:pPr indent="0" lvl="0" marL="228600" rtl="0" algn="l">
              <a:lnSpc>
                <a:spcPct val="90000"/>
              </a:lnSpc>
              <a:spcBef>
                <a:spcPts val="1000"/>
              </a:spcBef>
              <a:spcAft>
                <a:spcPts val="0"/>
              </a:spcAft>
              <a:buNone/>
            </a:pPr>
            <a:r>
              <a:rPr lang="pt-PT"/>
              <a:t>2 - Faceți o evaluare a celui mai bun software de utilizat cu cursanții (App, App Games sau Online Games).</a:t>
            </a:r>
            <a:endParaRPr/>
          </a:p>
          <a:p>
            <a:pPr indent="0" lvl="0" marL="228600" rtl="0" algn="l">
              <a:lnSpc>
                <a:spcPct val="90000"/>
              </a:lnSpc>
              <a:spcBef>
                <a:spcPts val="1000"/>
              </a:spcBef>
              <a:spcAft>
                <a:spcPts val="0"/>
              </a:spcAft>
              <a:buNone/>
            </a:pPr>
            <a:r>
              <a:t/>
            </a:r>
            <a:endParaRPr/>
          </a:p>
        </p:txBody>
      </p:sp>
      <p:pic>
        <p:nvPicPr>
          <p:cNvPr id="449" name="Google Shape;449;p5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alibri"/>
              <a:buNone/>
            </a:pPr>
            <a:r>
              <a:rPr b="0" lang="pt-PT" sz="3200">
                <a:solidFill>
                  <a:srgbClr val="FFFFFF"/>
                </a:solidFill>
                <a:latin typeface="Calibri"/>
                <a:ea typeface="Calibri"/>
                <a:cs typeface="Calibri"/>
                <a:sym typeface="Calibri"/>
              </a:rPr>
              <a:t>Activitate asincronă</a:t>
            </a:r>
            <a:endParaRPr/>
          </a:p>
        </p:txBody>
      </p:sp>
      <p:sp>
        <p:nvSpPr>
          <p:cNvPr id="455" name="Google Shape;455;p58"/>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1000"/>
              </a:spcBef>
              <a:spcAft>
                <a:spcPts val="0"/>
              </a:spcAft>
              <a:buSzPts val="2400"/>
              <a:buChar char="•"/>
            </a:pPr>
            <a:r>
              <a:rPr lang="pt-PT"/>
              <a:t>Creați o postare care evaluează materialele aplicației și materialele online ale TEC + + US 2.0.</a:t>
            </a:r>
            <a:endParaRPr/>
          </a:p>
          <a:p>
            <a:pPr indent="-228600" lvl="0" marL="228600" rtl="0" algn="l">
              <a:lnSpc>
                <a:spcPct val="90000"/>
              </a:lnSpc>
              <a:spcBef>
                <a:spcPts val="1000"/>
              </a:spcBef>
              <a:spcAft>
                <a:spcPts val="0"/>
              </a:spcAft>
              <a:buSzPts val="2400"/>
              <a:buChar char="•"/>
            </a:pPr>
            <a:r>
              <a:rPr lang="pt-PT"/>
              <a:t>Includeți câteva sugestii pentru a îmbunătăți materialele.</a:t>
            </a:r>
            <a:endParaRPr/>
          </a:p>
          <a:p>
            <a:pPr indent="0" lvl="0" marL="228600" rtl="0" algn="l">
              <a:lnSpc>
                <a:spcPct val="90000"/>
              </a:lnSpc>
              <a:spcBef>
                <a:spcPts val="1000"/>
              </a:spcBef>
              <a:spcAft>
                <a:spcPts val="0"/>
              </a:spcAft>
              <a:buNone/>
            </a:pPr>
            <a:r>
              <a:t/>
            </a:r>
            <a:endParaRPr/>
          </a:p>
        </p:txBody>
      </p:sp>
      <p:pic>
        <p:nvPicPr>
          <p:cNvPr id="456" name="Google Shape;456;p5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9"/>
          <p:cNvSpPr txBox="1"/>
          <p:nvPr>
            <p:ph type="ctrTitle"/>
          </p:nvPr>
        </p:nvSpPr>
        <p:spPr>
          <a:xfrm>
            <a:off x="1524000" y="1486228"/>
            <a:ext cx="9144000" cy="3388200"/>
          </a:xfrm>
          <a:prstGeom prst="rect">
            <a:avLst/>
          </a:prstGeom>
          <a:noFill/>
          <a:ln>
            <a:noFill/>
          </a:ln>
        </p:spPr>
        <p:txBody>
          <a:bodyPr anchorCtr="0" anchor="b" bIns="45700" lIns="91425" spcFirstLastPara="1" rIns="91425" wrap="square" tIns="45700">
            <a:noAutofit/>
          </a:bodyPr>
          <a:lstStyle/>
          <a:p>
            <a:pPr indent="0" lvl="0" marL="720090" marR="720090" rtl="0" algn="ctr">
              <a:lnSpc>
                <a:spcPct val="90000"/>
              </a:lnSpc>
              <a:spcBef>
                <a:spcPts val="0"/>
              </a:spcBef>
              <a:spcAft>
                <a:spcPts val="0"/>
              </a:spcAft>
              <a:buClr>
                <a:schemeClr val="lt1"/>
              </a:buClr>
              <a:buSzPts val="3400"/>
              <a:buFont typeface="Arial"/>
              <a:buNone/>
            </a:pPr>
            <a:r>
              <a:rPr b="0" i="0" lang="pt-PT" sz="3400" u="none" strike="noStrike">
                <a:latin typeface="Arial"/>
                <a:ea typeface="Arial"/>
                <a:cs typeface="Arial"/>
                <a:sym typeface="Arial"/>
              </a:rPr>
              <a:t> </a:t>
            </a:r>
            <a:endParaRPr b="0" i="0" sz="3400" u="none" strike="noStrike">
              <a:latin typeface="Arial"/>
              <a:ea typeface="Arial"/>
              <a:cs typeface="Arial"/>
              <a:sym typeface="Arial"/>
            </a:endParaRPr>
          </a:p>
          <a:p>
            <a:pPr indent="0" lvl="0" marL="720090" marR="720090" rtl="0" algn="ctr">
              <a:lnSpc>
                <a:spcPct val="90000"/>
              </a:lnSpc>
              <a:spcBef>
                <a:spcPts val="0"/>
              </a:spcBef>
              <a:spcAft>
                <a:spcPts val="0"/>
              </a:spcAft>
              <a:buClr>
                <a:schemeClr val="lt1"/>
              </a:buClr>
              <a:buSzPts val="3400"/>
              <a:buFont typeface="Arial"/>
              <a:buNone/>
            </a:pPr>
            <a:r>
              <a:t/>
            </a:r>
            <a:endParaRPr sz="3400"/>
          </a:p>
          <a:p>
            <a:pPr indent="0" lvl="0" marL="720090" marR="720090" rtl="0" algn="ctr">
              <a:lnSpc>
                <a:spcPct val="90000"/>
              </a:lnSpc>
              <a:spcBef>
                <a:spcPts val="0"/>
              </a:spcBef>
              <a:spcAft>
                <a:spcPts val="0"/>
              </a:spcAft>
              <a:buClr>
                <a:schemeClr val="lt1"/>
              </a:buClr>
              <a:buSzPts val="3400"/>
              <a:buFont typeface="Arial"/>
              <a:buNone/>
            </a:pPr>
            <a:r>
              <a:t/>
            </a:r>
            <a:endParaRPr sz="3400"/>
          </a:p>
          <a:p>
            <a:pPr indent="0" lvl="0" marL="720090" marR="720090" rtl="0" algn="ctr">
              <a:lnSpc>
                <a:spcPct val="90000"/>
              </a:lnSpc>
              <a:spcBef>
                <a:spcPts val="0"/>
              </a:spcBef>
              <a:spcAft>
                <a:spcPts val="0"/>
              </a:spcAft>
              <a:buClr>
                <a:schemeClr val="lt1"/>
              </a:buClr>
              <a:buSzPts val="3400"/>
              <a:buFont typeface="Arial"/>
              <a:buNone/>
            </a:pPr>
            <a:r>
              <a:t/>
            </a:r>
            <a:endParaRPr sz="3400"/>
          </a:p>
          <a:p>
            <a:pPr indent="0" lvl="0" marL="720090" marR="720090" rtl="0" algn="l">
              <a:lnSpc>
                <a:spcPct val="90000"/>
              </a:lnSpc>
              <a:spcBef>
                <a:spcPts val="0"/>
              </a:spcBef>
              <a:spcAft>
                <a:spcPts val="0"/>
              </a:spcAft>
              <a:buClr>
                <a:schemeClr val="lt1"/>
              </a:buClr>
              <a:buSzPts val="3400"/>
              <a:buFont typeface="Arial"/>
              <a:buNone/>
            </a:pPr>
            <a:r>
              <a:rPr b="0" i="0" lang="pt-PT" sz="3400" u="none" strike="noStrike">
                <a:latin typeface="Arial"/>
                <a:ea typeface="Arial"/>
                <a:cs typeface="Arial"/>
                <a:sym typeface="Arial"/>
              </a:rPr>
              <a:t>4. </a:t>
            </a:r>
            <a:r>
              <a:rPr lang="pt-PT" sz="3400"/>
              <a:t>Materiale complementare aplicației TEC++US și activități planificate pentru predare cu ajutorul pictogramelor augmentative și alternative de învățare și comunicare.</a:t>
            </a:r>
            <a:endParaRPr sz="3400"/>
          </a:p>
          <a:p>
            <a:pPr indent="0" lvl="0" marL="720090" marR="720090" rtl="0" algn="ctr">
              <a:lnSpc>
                <a:spcPct val="90000"/>
              </a:lnSpc>
              <a:spcBef>
                <a:spcPts val="0"/>
              </a:spcBef>
              <a:spcAft>
                <a:spcPts val="0"/>
              </a:spcAft>
              <a:buClr>
                <a:schemeClr val="dk1"/>
              </a:buClr>
              <a:buSzPts val="1100"/>
              <a:buFont typeface="Arial"/>
              <a:buNone/>
            </a:pPr>
            <a:r>
              <a:t/>
            </a:r>
            <a:endParaRPr sz="3400"/>
          </a:p>
          <a:p>
            <a:pPr indent="0" lvl="0" marL="720090" marR="720090" rtl="0" algn="ctr">
              <a:lnSpc>
                <a:spcPct val="90000"/>
              </a:lnSpc>
              <a:spcBef>
                <a:spcPts val="0"/>
              </a:spcBef>
              <a:spcAft>
                <a:spcPts val="0"/>
              </a:spcAft>
              <a:buClr>
                <a:schemeClr val="lt1"/>
              </a:buClr>
              <a:buSzPts val="3400"/>
              <a:buFont typeface="Arial"/>
              <a:buNone/>
            </a:pPr>
            <a:r>
              <a:t/>
            </a:r>
            <a:endParaRPr sz="3400"/>
          </a:p>
        </p:txBody>
      </p:sp>
      <p:pic>
        <p:nvPicPr>
          <p:cNvPr id="462" name="Google Shape;462;p59"/>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6666"/>
              <a:buFont typeface="Arial"/>
              <a:buNone/>
            </a:pPr>
            <a:r>
              <a:t/>
            </a:r>
            <a:endParaRPr b="0"/>
          </a:p>
          <a:p>
            <a:pPr indent="0" lvl="0" marL="0" rtl="0" algn="l">
              <a:lnSpc>
                <a:spcPct val="90000"/>
              </a:lnSpc>
              <a:spcBef>
                <a:spcPts val="0"/>
              </a:spcBef>
              <a:spcAft>
                <a:spcPts val="0"/>
              </a:spcAft>
              <a:buClr>
                <a:schemeClr val="dk1"/>
              </a:buClr>
              <a:buSzPct val="36666"/>
              <a:buFont typeface="Arial"/>
              <a:buNone/>
            </a:pPr>
            <a:r>
              <a:rPr b="0" lang="pt-PT"/>
              <a:t>Avantajele jocurilor de masă cu pictograme</a:t>
            </a:r>
            <a:endParaRPr b="0"/>
          </a:p>
          <a:p>
            <a:pPr indent="0" lvl="0" marL="0" rtl="0" algn="l">
              <a:lnSpc>
                <a:spcPct val="90000"/>
              </a:lnSpc>
              <a:spcBef>
                <a:spcPts val="0"/>
              </a:spcBef>
              <a:spcAft>
                <a:spcPts val="0"/>
              </a:spcAft>
              <a:buClr>
                <a:schemeClr val="dk1"/>
              </a:buClr>
              <a:buSzPct val="36666"/>
              <a:buFont typeface="Arial"/>
              <a:buNone/>
            </a:pPr>
            <a:r>
              <a:t/>
            </a:r>
            <a:endParaRPr b="0"/>
          </a:p>
          <a:p>
            <a:pPr indent="0" lvl="0" marL="0" rtl="0" algn="l">
              <a:lnSpc>
                <a:spcPct val="90000"/>
              </a:lnSpc>
              <a:spcBef>
                <a:spcPts val="0"/>
              </a:spcBef>
              <a:spcAft>
                <a:spcPts val="0"/>
              </a:spcAft>
              <a:buClr>
                <a:schemeClr val="lt1"/>
              </a:buClr>
              <a:buSzPct val="100000"/>
              <a:buFont typeface="Arial"/>
              <a:buNone/>
            </a:pPr>
            <a:r>
              <a:t/>
            </a:r>
            <a:endParaRPr b="0"/>
          </a:p>
        </p:txBody>
      </p:sp>
      <p:sp>
        <p:nvSpPr>
          <p:cNvPr id="468" name="Google Shape;468;p60"/>
          <p:cNvSpPr txBox="1"/>
          <p:nvPr>
            <p:ph idx="1" type="body"/>
          </p:nvPr>
        </p:nvSpPr>
        <p:spPr>
          <a:xfrm>
            <a:off x="1042988" y="1861962"/>
            <a:ext cx="10758488" cy="4473751"/>
          </a:xfrm>
          <a:prstGeom prst="rect">
            <a:avLst/>
          </a:prstGeom>
          <a:noFill/>
          <a:ln>
            <a:noFill/>
          </a:ln>
        </p:spPr>
        <p:txBody>
          <a:bodyPr anchorCtr="0" anchor="t" bIns="45700" lIns="91425" spcFirstLastPara="1" rIns="91425" wrap="square" tIns="45700">
            <a:normAutofit fontScale="85000" lnSpcReduction="10000"/>
          </a:bodyPr>
          <a:lstStyle/>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Înțelegere universală: pictogramele transcend barierele lingvistice, facilitând înțelegerea mecanismelor si a  regulilor jocului de către jucătorii din medii diferite.</a:t>
            </a:r>
            <a:endParaRPr b="1">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Joc incluziv: pictogramele creează un mediu incluziv, permițând jucătorilor de toate vârstele și nivelurile de alfabetizare să participe și să se bucure de joc.</a:t>
            </a:r>
            <a:endParaRPr b="1">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Învățare vizuală: Pictogramele îmbunătățesc învățarea vizuală, ajutând jucătorii să înțeleagă rapid conceptele, strategiile și obiectivele.</a:t>
            </a:r>
            <a:endParaRPr b="1">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Dezvoltarea cognitivă: Angajarea cu pictograme stimulează abilitățile cognitive, cum ar fi recunoașterea modelelor, gândirea critică și rezolvarea problemelor.</a:t>
            </a:r>
            <a:endParaRPr b="1">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Educație accesibilă: Jocurile bazate pe pictograme pot servi drept instrumente educaționale pentru predarea diferitelor subiecte, făcând învățarea mai antrenantă și mai interactivă.</a:t>
            </a:r>
            <a:endParaRPr b="1">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Interacțiune socială: Jocurile de societate cu pictograme încurajează interacțiunea față în față, încurajând comunicarea și abilitățile sociale în rândul jucătorilor.</a:t>
            </a:r>
            <a:endParaRPr b="1">
              <a:latin typeface="Arial"/>
              <a:ea typeface="Arial"/>
              <a:cs typeface="Arial"/>
              <a:sym typeface="Arial"/>
            </a:endParaRPr>
          </a:p>
          <a:p>
            <a:pPr indent="0" lvl="0" marL="228600" rtl="0" algn="l">
              <a:lnSpc>
                <a:spcPct val="90000"/>
              </a:lnSpc>
              <a:spcBef>
                <a:spcPts val="1000"/>
              </a:spcBef>
              <a:spcAft>
                <a:spcPts val="0"/>
              </a:spcAft>
              <a:buNone/>
            </a:pPr>
            <a:r>
              <a:t/>
            </a:r>
            <a:endParaRPr b="1">
              <a:latin typeface="Arial"/>
              <a:ea typeface="Arial"/>
              <a:cs typeface="Arial"/>
              <a:sym typeface="Arial"/>
            </a:endParaRPr>
          </a:p>
        </p:txBody>
      </p:sp>
      <p:pic>
        <p:nvPicPr>
          <p:cNvPr id="469" name="Google Shape;469;p60"/>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
        <p:nvSpPr>
          <p:cNvPr id="77" name="Google Shape;77;p16"/>
          <p:cNvSpPr txBox="1"/>
          <p:nvPr>
            <p:ph type="ctrTitle"/>
          </p:nvPr>
        </p:nvSpPr>
        <p:spPr>
          <a:xfrm>
            <a:off x="1927654" y="2131540"/>
            <a:ext cx="8336692" cy="30891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000"/>
              <a:buFont typeface="Calibri"/>
              <a:buNone/>
            </a:pPr>
            <a:r>
              <a:rPr b="0" i="0" lang="pt-PT" sz="4000" u="none" strike="noStrike">
                <a:solidFill>
                  <a:srgbClr val="FFFFFF"/>
                </a:solidFill>
                <a:latin typeface="Calibri"/>
                <a:ea typeface="Calibri"/>
                <a:cs typeface="Calibri"/>
                <a:sym typeface="Calibri"/>
              </a:rPr>
              <a:t>1. </a:t>
            </a:r>
            <a:r>
              <a:rPr lang="pt-PT" sz="4000">
                <a:solidFill>
                  <a:srgbClr val="FFFFFF"/>
                </a:solidFill>
                <a:latin typeface="Calibri"/>
                <a:ea typeface="Calibri"/>
                <a:cs typeface="Calibri"/>
                <a:sym typeface="Calibri"/>
              </a:rPr>
              <a:t>Înțelegerea educației incluzive</a:t>
            </a:r>
            <a:endParaRPr sz="4000">
              <a:solidFill>
                <a:schemeClr val="lt1"/>
              </a:solidFill>
              <a:latin typeface="Arial"/>
              <a:ea typeface="Arial"/>
              <a:cs typeface="Arial"/>
              <a:sym typeface="Arial"/>
            </a:endParaRPr>
          </a:p>
        </p:txBody>
      </p:sp>
      <p:pic>
        <p:nvPicPr>
          <p:cNvPr id="78" name="Google Shape;78;p16"/>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6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6666"/>
              <a:buFont typeface="Arial"/>
              <a:buNone/>
            </a:pPr>
            <a:r>
              <a:rPr lang="pt-PT"/>
              <a:t>Joc de societate TEC++US 2.0</a:t>
            </a:r>
            <a:endParaRPr/>
          </a:p>
          <a:p>
            <a:pPr indent="0" lvl="0" marL="0" rtl="0" algn="l">
              <a:lnSpc>
                <a:spcPct val="90000"/>
              </a:lnSpc>
              <a:spcBef>
                <a:spcPts val="0"/>
              </a:spcBef>
              <a:spcAft>
                <a:spcPts val="0"/>
              </a:spcAft>
              <a:buClr>
                <a:schemeClr val="dk1"/>
              </a:buClr>
              <a:buSzPct val="36666"/>
              <a:buFont typeface="Arial"/>
              <a:buNone/>
            </a:pPr>
            <a:r>
              <a:t/>
            </a:r>
            <a:endParaRPr/>
          </a:p>
          <a:p>
            <a:pPr indent="0" lvl="0" marL="0" rtl="0" algn="l">
              <a:lnSpc>
                <a:spcPct val="90000"/>
              </a:lnSpc>
              <a:spcBef>
                <a:spcPts val="0"/>
              </a:spcBef>
              <a:spcAft>
                <a:spcPts val="0"/>
              </a:spcAft>
              <a:buClr>
                <a:schemeClr val="lt1"/>
              </a:buClr>
              <a:buSzPct val="100000"/>
              <a:buFont typeface="Arial"/>
              <a:buNone/>
            </a:pPr>
            <a:r>
              <a:t/>
            </a:r>
            <a:endParaRPr/>
          </a:p>
        </p:txBody>
      </p:sp>
      <p:sp>
        <p:nvSpPr>
          <p:cNvPr id="475" name="Google Shape;475;p61"/>
          <p:cNvSpPr txBox="1"/>
          <p:nvPr>
            <p:ph idx="1" type="body"/>
          </p:nvPr>
        </p:nvSpPr>
        <p:spPr>
          <a:xfrm>
            <a:off x="898297" y="1409897"/>
            <a:ext cx="10395405" cy="4673776"/>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NUMĂRUL DE JUCĂTORI: 2 PÂNĂ LA 4</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ECHIPAMENT: TABLA DE JOC * UN ZAR * 4 JETOANE </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OBIECTIV: SĂ FII PRIMUL JUCĂTOR SAU SĂ AJUNGI LA FINIȘ</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CONFIGURARE: AȘEZAȚI TABLA ÎN CENTRUL ZONEI DE JOC, CU ZARURILE LÂNGĂ EA. FIECARE JUCĂTOR SAU ECHIPĂ IA CÂTE UN JETON , PENTRU A FI PLASAT LA START.</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DECIDEȚI CINE VA ÎNCEPE SĂ JOACE ȘI ORDINEA FIECĂRUI JUCĂTOR.</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JUCATI:</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1 - FIECARE JUCĂTOR JOACĂ PE RÂND;</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2 - UN JUCĂTOR ARUNCĂ MAI ÎNTÂI ZARURILE. JUCĂTORUL TREBUIE APOI SĂ-ȘI PLASEZE JETOANELE PE PICTOGRAMA CORESPUNZĂTOARE NUMĂRULUI ARUNCAT ÎN ZARURI;</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3 - JUCĂTORUL VA TREBUI SĂ SPUNĂ PROPOZIȚIA CORECTĂ SAU LUCRAREA CORESPUNZĂTOARE PICTOGRAMEI ÎN CAZUL ÎN CARE CIPUL A ATERIZAT;</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4 - DACĂ JUCĂTORUL SPUNE PROPOZIȚIA SAU CUVÂNTUL CORECT  VA JUCA N TURUL URMĂTOR, DACĂ NU, SE VA DUCE O CASĂ ÎNAPOI PE TABLA DE JOC.</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5 - PRIMUL PALYER CARE AJUNGE LA FINIȘ VA CÂȘTIGA JOCUL.</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ALTERNATIVĂ PENTRU ÎNCEPĂTORI:</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PUTEȚI INSTALA APLICAȚIA TEC++US SAU PUTEȚI ACCESA HTTPS://WWW.TEC4EVERYONE2US.EU PENTRU A VERIFICA IMAGINILE/CUVINTELE</a:t>
            </a:r>
            <a:endParaRPr sz="1200">
              <a:solidFill>
                <a:srgbClr val="FFFFFF"/>
              </a:solidFill>
              <a:latin typeface="Arial"/>
              <a:ea typeface="Arial"/>
              <a:cs typeface="Arial"/>
              <a:sym typeface="Arial"/>
            </a:endParaRPr>
          </a:p>
          <a:p>
            <a:pPr indent="-152400" lvl="0" marL="228600" rtl="0" algn="l">
              <a:lnSpc>
                <a:spcPct val="90000"/>
              </a:lnSpc>
              <a:spcBef>
                <a:spcPts val="1000"/>
              </a:spcBef>
              <a:spcAft>
                <a:spcPts val="0"/>
              </a:spcAft>
              <a:buClr>
                <a:schemeClr val="lt1"/>
              </a:buClr>
              <a:buSzPts val="1200"/>
              <a:buNone/>
            </a:pPr>
            <a:r>
              <a:t/>
            </a:r>
            <a:endParaRPr sz="1200">
              <a:latin typeface="Arial"/>
              <a:ea typeface="Arial"/>
              <a:cs typeface="Arial"/>
              <a:sym typeface="Arial"/>
            </a:endParaRPr>
          </a:p>
        </p:txBody>
      </p:sp>
      <p:pic>
        <p:nvPicPr>
          <p:cNvPr id="476" name="Google Shape;476;p6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TEC++US 2.0 Board Game</a:t>
            </a:r>
            <a:endParaRPr/>
          </a:p>
        </p:txBody>
      </p:sp>
      <p:pic>
        <p:nvPicPr>
          <p:cNvPr id="482" name="Google Shape;482;p62"/>
          <p:cNvPicPr preferRelativeResize="0"/>
          <p:nvPr/>
        </p:nvPicPr>
        <p:blipFill rotWithShape="1">
          <a:blip r:embed="rId3">
            <a:alphaModFix/>
          </a:blip>
          <a:srcRect b="0" l="0" r="0" t="0"/>
          <a:stretch/>
        </p:blipFill>
        <p:spPr>
          <a:xfrm>
            <a:off x="2072208" y="1243013"/>
            <a:ext cx="7772400" cy="5492373"/>
          </a:xfrm>
          <a:prstGeom prst="rect">
            <a:avLst/>
          </a:prstGeom>
          <a:noFill/>
          <a:ln>
            <a:noFill/>
          </a:ln>
        </p:spPr>
      </p:pic>
      <p:pic>
        <p:nvPicPr>
          <p:cNvPr id="483" name="Google Shape;483;p62"/>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3"/>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100"/>
              <a:buFont typeface="Arial"/>
              <a:buNone/>
            </a:pPr>
            <a:r>
              <a:rPr lang="pt-PT" sz="3000">
                <a:latin typeface="Arial"/>
                <a:ea typeface="Arial"/>
                <a:cs typeface="Arial"/>
                <a:sym typeface="Arial"/>
              </a:rPr>
              <a:t>Încorporarea atât a jocurilor de masă cu pictograme, cât și a aplicațiilor online cu pictograme și răspunsuri corecte poate oferi o experiență de învățare cuprinzătoare și antrenantă, care să răspundă diferitelor stiluri și preferințe de învățare, promovând în același timp accesibilitatea și educația interactivă.</a:t>
            </a:r>
            <a:endParaRPr sz="3000">
              <a:latin typeface="Arial"/>
              <a:ea typeface="Arial"/>
              <a:cs typeface="Arial"/>
              <a:sym typeface="Arial"/>
            </a:endParaRPr>
          </a:p>
          <a:p>
            <a:pPr indent="0" lvl="0" marL="0" rtl="0" algn="just">
              <a:lnSpc>
                <a:spcPct val="90000"/>
              </a:lnSpc>
              <a:spcBef>
                <a:spcPts val="0"/>
              </a:spcBef>
              <a:spcAft>
                <a:spcPts val="0"/>
              </a:spcAft>
              <a:buClr>
                <a:schemeClr val="dk1"/>
              </a:buClr>
              <a:buSzPts val="1100"/>
              <a:buFont typeface="Arial"/>
              <a:buNone/>
            </a:pPr>
            <a:r>
              <a:t/>
            </a:r>
            <a:endParaRPr sz="3000">
              <a:latin typeface="Arial"/>
              <a:ea typeface="Arial"/>
              <a:cs typeface="Arial"/>
              <a:sym typeface="Arial"/>
            </a:endParaRPr>
          </a:p>
          <a:p>
            <a:pPr indent="0" lvl="0" marL="0" rtl="0" algn="just">
              <a:lnSpc>
                <a:spcPct val="90000"/>
              </a:lnSpc>
              <a:spcBef>
                <a:spcPts val="0"/>
              </a:spcBef>
              <a:spcAft>
                <a:spcPts val="0"/>
              </a:spcAft>
              <a:buClr>
                <a:schemeClr val="lt1"/>
              </a:buClr>
              <a:buSzPts val="3000"/>
              <a:buNone/>
            </a:pPr>
            <a:r>
              <a:t/>
            </a:r>
            <a:endParaRPr sz="3000">
              <a:latin typeface="Arial"/>
              <a:ea typeface="Arial"/>
              <a:cs typeface="Arial"/>
              <a:sym typeface="Arial"/>
            </a:endParaRPr>
          </a:p>
        </p:txBody>
      </p:sp>
      <p:pic>
        <p:nvPicPr>
          <p:cNvPr id="489" name="Google Shape;489;p6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Avantajele jocului de zaruri cu pictograme pe fiecare față:</a:t>
            </a:r>
            <a:endParaRPr>
              <a:latin typeface="Arial"/>
              <a:ea typeface="Arial"/>
              <a:cs typeface="Arial"/>
              <a:sym typeface="Arial"/>
            </a:endParaRPr>
          </a:p>
        </p:txBody>
      </p:sp>
      <p:sp>
        <p:nvSpPr>
          <p:cNvPr id="495" name="Google Shape;495;p64"/>
          <p:cNvSpPr txBox="1"/>
          <p:nvPr>
            <p:ph idx="1" type="body"/>
          </p:nvPr>
        </p:nvSpPr>
        <p:spPr>
          <a:xfrm>
            <a:off x="1560349" y="1404454"/>
            <a:ext cx="10066791" cy="4679219"/>
          </a:xfrm>
          <a:prstGeom prst="rect">
            <a:avLst/>
          </a:prstGeom>
          <a:noFill/>
          <a:ln>
            <a:noFill/>
          </a:ln>
        </p:spPr>
        <p:txBody>
          <a:bodyPr anchorCtr="0" anchor="t" bIns="45700" lIns="91425" spcFirstLastPara="1" rIns="91425" wrap="square" tIns="45700">
            <a:normAutofit fontScale="85000" lnSpcReduction="20000"/>
          </a:bodyPr>
          <a:lstStyle/>
          <a:p>
            <a:pPr indent="-87629" lvl="0" marL="228600" rtl="0" algn="l">
              <a:lnSpc>
                <a:spcPct val="90000"/>
              </a:lnSpc>
              <a:spcBef>
                <a:spcPts val="1000"/>
              </a:spcBef>
              <a:spcAft>
                <a:spcPts val="0"/>
              </a:spcAft>
              <a:buClr>
                <a:schemeClr val="dk1"/>
              </a:buClr>
              <a:buSzPct val="45833"/>
              <a:buFont typeface="Arial"/>
              <a:buNone/>
            </a:pPr>
            <a:r>
              <a:rPr b="1" lang="pt-PT">
                <a:latin typeface="Arial"/>
                <a:ea typeface="Arial"/>
                <a:cs typeface="Arial"/>
                <a:sym typeface="Arial"/>
              </a:rPr>
              <a:t>Instrucțiuni clare: pictogramele de pe fiecare față a zarurilor oferă instrucțiuni clare și intuitive pentru joc, reducând confuzia și asigurând o experiență de joc lină.</a:t>
            </a:r>
            <a:endParaRPr b="1">
              <a:latin typeface="Arial"/>
              <a:ea typeface="Arial"/>
              <a:cs typeface="Arial"/>
              <a:sym typeface="Arial"/>
            </a:endParaRPr>
          </a:p>
          <a:p>
            <a:pPr indent="-87629" lvl="0" marL="228600" rtl="0" algn="l">
              <a:lnSpc>
                <a:spcPct val="90000"/>
              </a:lnSpc>
              <a:spcBef>
                <a:spcPts val="1000"/>
              </a:spcBef>
              <a:spcAft>
                <a:spcPts val="0"/>
              </a:spcAft>
              <a:buClr>
                <a:schemeClr val="dk1"/>
              </a:buClr>
              <a:buSzPct val="45833"/>
              <a:buFont typeface="Arial"/>
              <a:buNone/>
            </a:pPr>
            <a:r>
              <a:rPr b="1" lang="pt-PT">
                <a:latin typeface="Arial"/>
                <a:ea typeface="Arial"/>
                <a:cs typeface="Arial"/>
                <a:sym typeface="Arial"/>
              </a:rPr>
              <a:t>Învățare rapidă: Jucătorii pot înțelege și reține rapid regulile asociate fiecărei pictograme, permițând un joc mai rapid și reducând curba de învățare.</a:t>
            </a:r>
            <a:endParaRPr b="1">
              <a:latin typeface="Arial"/>
              <a:ea typeface="Arial"/>
              <a:cs typeface="Arial"/>
              <a:sym typeface="Arial"/>
            </a:endParaRPr>
          </a:p>
          <a:p>
            <a:pPr indent="-87629" lvl="0" marL="228600" rtl="0" algn="l">
              <a:lnSpc>
                <a:spcPct val="90000"/>
              </a:lnSpc>
              <a:spcBef>
                <a:spcPts val="1000"/>
              </a:spcBef>
              <a:spcAft>
                <a:spcPts val="0"/>
              </a:spcAft>
              <a:buClr>
                <a:schemeClr val="dk1"/>
              </a:buClr>
              <a:buSzPct val="45833"/>
              <a:buFont typeface="Arial"/>
              <a:buNone/>
            </a:pPr>
            <a:r>
              <a:rPr b="1" lang="pt-PT">
                <a:latin typeface="Arial"/>
                <a:ea typeface="Arial"/>
                <a:cs typeface="Arial"/>
                <a:sym typeface="Arial"/>
              </a:rPr>
              <a:t>Joc incluziv: Zarurile cu pictograme permit jucătorilor cu diferite niveluri de alfabetizare și competență lingvistică să participe și să se bucure de joc pe picior de egalitate.</a:t>
            </a:r>
            <a:endParaRPr b="1">
              <a:latin typeface="Arial"/>
              <a:ea typeface="Arial"/>
              <a:cs typeface="Arial"/>
              <a:sym typeface="Arial"/>
            </a:endParaRPr>
          </a:p>
          <a:p>
            <a:pPr indent="-87629" lvl="0" marL="228600" rtl="0" algn="l">
              <a:lnSpc>
                <a:spcPct val="90000"/>
              </a:lnSpc>
              <a:spcBef>
                <a:spcPts val="1000"/>
              </a:spcBef>
              <a:spcAft>
                <a:spcPts val="0"/>
              </a:spcAft>
              <a:buClr>
                <a:schemeClr val="dk1"/>
              </a:buClr>
              <a:buSzPct val="45833"/>
              <a:buFont typeface="Arial"/>
              <a:buNone/>
            </a:pPr>
            <a:r>
              <a:rPr b="1" lang="pt-PT">
                <a:latin typeface="Arial"/>
                <a:ea typeface="Arial"/>
                <a:cs typeface="Arial"/>
                <a:sym typeface="Arial"/>
              </a:rPr>
              <a:t>Elemente vizuale captivante: pictogramele colorate și captivante adaugă un aspect vizual jocului, făcându-l mai atractiv și mai captivant pentru jucători.</a:t>
            </a:r>
            <a:endParaRPr b="1">
              <a:latin typeface="Arial"/>
              <a:ea typeface="Arial"/>
              <a:cs typeface="Arial"/>
              <a:sym typeface="Arial"/>
            </a:endParaRPr>
          </a:p>
          <a:p>
            <a:pPr indent="-87629" lvl="0" marL="228600" rtl="0" algn="l">
              <a:lnSpc>
                <a:spcPct val="90000"/>
              </a:lnSpc>
              <a:spcBef>
                <a:spcPts val="1000"/>
              </a:spcBef>
              <a:spcAft>
                <a:spcPts val="0"/>
              </a:spcAft>
              <a:buClr>
                <a:schemeClr val="dk1"/>
              </a:buClr>
              <a:buSzPct val="45833"/>
              <a:buFont typeface="Arial"/>
              <a:buNone/>
            </a:pPr>
            <a:r>
              <a:rPr b="1" lang="pt-PT">
                <a:latin typeface="Arial"/>
                <a:ea typeface="Arial"/>
                <a:cs typeface="Arial"/>
                <a:sym typeface="Arial"/>
              </a:rPr>
              <a:t>Creativitate sporită: Zarurile pictogramă încurajează gândirea creativă, deoarece jucătorii vin cu strategii și decizii bazate pe indiciile vizuale furnizate.</a:t>
            </a:r>
            <a:endParaRPr b="1">
              <a:latin typeface="Arial"/>
              <a:ea typeface="Arial"/>
              <a:cs typeface="Arial"/>
              <a:sym typeface="Arial"/>
            </a:endParaRPr>
          </a:p>
          <a:p>
            <a:pPr indent="-87629" lvl="0" marL="228600" rtl="0" algn="l">
              <a:lnSpc>
                <a:spcPct val="90000"/>
              </a:lnSpc>
              <a:spcBef>
                <a:spcPts val="1000"/>
              </a:spcBef>
              <a:spcAft>
                <a:spcPts val="0"/>
              </a:spcAft>
              <a:buClr>
                <a:schemeClr val="dk1"/>
              </a:buClr>
              <a:buSzPct val="45833"/>
              <a:buFont typeface="Arial"/>
              <a:buNone/>
            </a:pPr>
            <a:r>
              <a:t/>
            </a:r>
            <a:endParaRPr b="1">
              <a:latin typeface="Arial"/>
              <a:ea typeface="Arial"/>
              <a:cs typeface="Arial"/>
              <a:sym typeface="Arial"/>
            </a:endParaRPr>
          </a:p>
          <a:p>
            <a:pPr indent="-87629" lvl="0" marL="228600" rtl="0" algn="l">
              <a:lnSpc>
                <a:spcPct val="90000"/>
              </a:lnSpc>
              <a:spcBef>
                <a:spcPts val="1000"/>
              </a:spcBef>
              <a:spcAft>
                <a:spcPts val="0"/>
              </a:spcAft>
              <a:buClr>
                <a:schemeClr val="dk1"/>
              </a:buClr>
              <a:buSzPct val="45833"/>
              <a:buFont typeface="Arial"/>
              <a:buNone/>
            </a:pPr>
            <a:r>
              <a:t/>
            </a:r>
            <a:endParaRPr b="1">
              <a:latin typeface="Arial"/>
              <a:ea typeface="Arial"/>
              <a:cs typeface="Arial"/>
              <a:sym typeface="Arial"/>
            </a:endParaRPr>
          </a:p>
          <a:p>
            <a:pPr indent="-87629" lvl="0" marL="228600" rtl="0" algn="l">
              <a:lnSpc>
                <a:spcPct val="90000"/>
              </a:lnSpc>
              <a:spcBef>
                <a:spcPts val="1000"/>
              </a:spcBef>
              <a:spcAft>
                <a:spcPts val="0"/>
              </a:spcAft>
              <a:buClr>
                <a:schemeClr val="lt1"/>
              </a:buClr>
              <a:buSzPct val="100000"/>
              <a:buNone/>
            </a:pPr>
            <a:r>
              <a:t/>
            </a:r>
            <a:endParaRPr b="1">
              <a:latin typeface="Arial"/>
              <a:ea typeface="Arial"/>
              <a:cs typeface="Arial"/>
              <a:sym typeface="Arial"/>
            </a:endParaRPr>
          </a:p>
        </p:txBody>
      </p:sp>
      <p:pic>
        <p:nvPicPr>
          <p:cNvPr id="496" name="Google Shape;496;p6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Dice</a:t>
            </a:r>
            <a:endParaRPr/>
          </a:p>
        </p:txBody>
      </p:sp>
      <p:sp>
        <p:nvSpPr>
          <p:cNvPr id="502" name="Google Shape;502;p65"/>
          <p:cNvSpPr txBox="1"/>
          <p:nvPr>
            <p:ph idx="1" type="body"/>
          </p:nvPr>
        </p:nvSpPr>
        <p:spPr>
          <a:xfrm>
            <a:off x="1560349" y="2290587"/>
            <a:ext cx="10066791" cy="3836433"/>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FFFFFF"/>
              </a:buClr>
              <a:buSzPct val="100000"/>
              <a:buNone/>
            </a:pPr>
            <a:r>
              <a:rPr b="0" i="0" lang="pt-PT">
                <a:solidFill>
                  <a:srgbClr val="FFFFFF"/>
                </a:solidFill>
                <a:latin typeface="Arial"/>
                <a:ea typeface="Arial"/>
                <a:cs typeface="Arial"/>
                <a:sym typeface="Arial"/>
              </a:rPr>
              <a:t>INSCTRUCTIONS</a:t>
            </a:r>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Help students practice their vocabulary using the European Pictographic Language of Communication (EPCL).</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Print, cut and assemble the dices.</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Ask students to roll the dice(s) with the sentences/words you want them to learn.</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This engaging activity is perfect for a language learning.</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Complementary to the usage of the dices you can download TEC++US App or go to </a:t>
            </a:r>
            <a:r>
              <a:rPr b="0" i="0" lang="pt-PT" u="sng">
                <a:solidFill>
                  <a:srgbClr val="FFFFFF"/>
                </a:solidFill>
                <a:latin typeface="Arial"/>
                <a:ea typeface="Arial"/>
                <a:cs typeface="Arial"/>
                <a:sym typeface="Arial"/>
                <a:hlinkClick r:id="rId3">
                  <a:extLst>
                    <a:ext uri="{A12FA001-AC4F-418D-AE19-62706E023703}">
                      <ahyp:hlinkClr val="tx"/>
                    </a:ext>
                  </a:extLst>
                </a:hlinkClick>
              </a:rPr>
              <a:t>https://www.tec4everyone2us.eu</a:t>
            </a:r>
            <a:r>
              <a:rPr b="0" i="0" lang="pt-PT">
                <a:solidFill>
                  <a:srgbClr val="FFFFFF"/>
                </a:solidFill>
                <a:latin typeface="Arial"/>
                <a:ea typeface="Arial"/>
                <a:cs typeface="Arial"/>
                <a:sym typeface="Arial"/>
              </a:rPr>
              <a:t> to check the correct pronunciation and check for more activities and games using the EPCL.</a:t>
            </a:r>
            <a:endParaRPr>
              <a:solidFill>
                <a:srgbClr val="FFFFFF"/>
              </a:solidFill>
              <a:latin typeface="Arial"/>
              <a:ea typeface="Arial"/>
              <a:cs typeface="Arial"/>
              <a:sym typeface="Arial"/>
            </a:endParaRPr>
          </a:p>
          <a:p>
            <a:pPr indent="-87629" lvl="0" marL="228600" rtl="0" algn="l">
              <a:lnSpc>
                <a:spcPct val="90000"/>
              </a:lnSpc>
              <a:spcBef>
                <a:spcPts val="1000"/>
              </a:spcBef>
              <a:spcAft>
                <a:spcPts val="0"/>
              </a:spcAft>
              <a:buClr>
                <a:schemeClr val="lt1"/>
              </a:buClr>
              <a:buSzPct val="100000"/>
              <a:buNone/>
            </a:pPr>
            <a:r>
              <a:t/>
            </a:r>
            <a:endParaRPr>
              <a:latin typeface="Arial"/>
              <a:ea typeface="Arial"/>
              <a:cs typeface="Arial"/>
              <a:sym typeface="Arial"/>
            </a:endParaRPr>
          </a:p>
        </p:txBody>
      </p:sp>
      <p:pic>
        <p:nvPicPr>
          <p:cNvPr id="503" name="Google Shape;503;p6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Dice</a:t>
            </a:r>
            <a:endParaRPr/>
          </a:p>
        </p:txBody>
      </p:sp>
      <p:pic>
        <p:nvPicPr>
          <p:cNvPr id="509" name="Google Shape;509;p66"/>
          <p:cNvPicPr preferRelativeResize="0"/>
          <p:nvPr/>
        </p:nvPicPr>
        <p:blipFill rotWithShape="1">
          <a:blip r:embed="rId3">
            <a:alphaModFix/>
          </a:blip>
          <a:srcRect b="9384" l="7644" r="7448" t="19583"/>
          <a:stretch/>
        </p:blipFill>
        <p:spPr>
          <a:xfrm>
            <a:off x="575879" y="3282554"/>
            <a:ext cx="2540441" cy="3007519"/>
          </a:xfrm>
          <a:prstGeom prst="rect">
            <a:avLst/>
          </a:prstGeom>
          <a:noFill/>
          <a:ln>
            <a:noFill/>
          </a:ln>
        </p:spPr>
      </p:pic>
      <p:pic>
        <p:nvPicPr>
          <p:cNvPr id="510" name="Google Shape;510;p66"/>
          <p:cNvPicPr preferRelativeResize="0"/>
          <p:nvPr/>
        </p:nvPicPr>
        <p:blipFill rotWithShape="1">
          <a:blip r:embed="rId4">
            <a:alphaModFix/>
          </a:blip>
          <a:srcRect b="10000" l="8825" r="9215" t="20832"/>
          <a:stretch/>
        </p:blipFill>
        <p:spPr>
          <a:xfrm>
            <a:off x="2830570" y="2402480"/>
            <a:ext cx="2335900" cy="2789635"/>
          </a:xfrm>
          <a:prstGeom prst="rect">
            <a:avLst/>
          </a:prstGeom>
          <a:noFill/>
          <a:ln>
            <a:noFill/>
          </a:ln>
        </p:spPr>
      </p:pic>
      <p:pic>
        <p:nvPicPr>
          <p:cNvPr id="511" name="Google Shape;511;p66"/>
          <p:cNvPicPr preferRelativeResize="0"/>
          <p:nvPr/>
        </p:nvPicPr>
        <p:blipFill rotWithShape="1">
          <a:blip r:embed="rId5">
            <a:alphaModFix/>
          </a:blip>
          <a:srcRect b="10207" l="9119" r="8922" t="20625"/>
          <a:stretch/>
        </p:blipFill>
        <p:spPr>
          <a:xfrm>
            <a:off x="4689632" y="3500436"/>
            <a:ext cx="2335900" cy="2789637"/>
          </a:xfrm>
          <a:prstGeom prst="rect">
            <a:avLst/>
          </a:prstGeom>
          <a:noFill/>
          <a:ln>
            <a:noFill/>
          </a:ln>
        </p:spPr>
      </p:pic>
      <p:pic>
        <p:nvPicPr>
          <p:cNvPr id="512" name="Google Shape;512;p66"/>
          <p:cNvPicPr preferRelativeResize="0"/>
          <p:nvPr/>
        </p:nvPicPr>
        <p:blipFill rotWithShape="1">
          <a:blip r:embed="rId6">
            <a:alphaModFix/>
          </a:blip>
          <a:srcRect b="10207" l="7645" r="8921" t="20625"/>
          <a:stretch/>
        </p:blipFill>
        <p:spPr>
          <a:xfrm>
            <a:off x="6400801" y="1957385"/>
            <a:ext cx="2630621" cy="3086101"/>
          </a:xfrm>
          <a:prstGeom prst="rect">
            <a:avLst/>
          </a:prstGeom>
          <a:noFill/>
          <a:ln>
            <a:noFill/>
          </a:ln>
        </p:spPr>
      </p:pic>
      <p:pic>
        <p:nvPicPr>
          <p:cNvPr id="513" name="Google Shape;513;p66"/>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6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ZARURILE </a:t>
            </a:r>
            <a:r>
              <a:rPr lang="pt-PT">
                <a:latin typeface="Arial"/>
                <a:ea typeface="Arial"/>
                <a:cs typeface="Arial"/>
                <a:sym typeface="Arial"/>
              </a:rPr>
              <a:t>TEC++US 2.0 </a:t>
            </a:r>
            <a:endParaRPr/>
          </a:p>
        </p:txBody>
      </p:sp>
      <p:sp>
        <p:nvSpPr>
          <p:cNvPr id="519" name="Google Shape;519;p67"/>
          <p:cNvSpPr txBox="1"/>
          <p:nvPr>
            <p:ph idx="1" type="body"/>
          </p:nvPr>
        </p:nvSpPr>
        <p:spPr>
          <a:xfrm>
            <a:off x="1560349" y="2290588"/>
            <a:ext cx="10066791" cy="2824338"/>
          </a:xfrm>
          <a:prstGeom prst="rect">
            <a:avLst/>
          </a:prstGeom>
          <a:noFill/>
          <a:ln>
            <a:noFill/>
          </a:ln>
        </p:spPr>
        <p:txBody>
          <a:bodyPr anchorCtr="0" anchor="t" bIns="45700" lIns="91425" spcFirstLastPara="1" rIns="91425" wrap="square" tIns="45700">
            <a:normAutofit lnSpcReduction="10000"/>
          </a:bodyPr>
          <a:lstStyle/>
          <a:p>
            <a:pPr indent="0" lvl="0" marL="0" rtl="0" algn="just">
              <a:lnSpc>
                <a:spcPct val="90000"/>
              </a:lnSpc>
              <a:spcBef>
                <a:spcPts val="0"/>
              </a:spcBef>
              <a:spcAft>
                <a:spcPts val="0"/>
              </a:spcAft>
              <a:buClr>
                <a:schemeClr val="dk1"/>
              </a:buClr>
              <a:buSzPts val="1100"/>
              <a:buFont typeface="Arial"/>
              <a:buNone/>
            </a:pPr>
            <a:r>
              <a:rPr lang="pt-PT" sz="3000">
                <a:latin typeface="Arial"/>
                <a:ea typeface="Arial"/>
                <a:cs typeface="Arial"/>
                <a:sym typeface="Arial"/>
              </a:rPr>
              <a:t>Prin combinarea avantajelor jocurilor de zaruri cu pictograme pe fiecare față și aplicații online cu pictograme și răspunsuri corecte, jucătorii se pot bucura de o experiență de învățare completa și captivantă, care valorifică punctele forte ale mediilor fizice și digitale.</a:t>
            </a:r>
            <a:endParaRPr sz="3000">
              <a:latin typeface="Arial"/>
              <a:ea typeface="Arial"/>
              <a:cs typeface="Arial"/>
              <a:sym typeface="Arial"/>
            </a:endParaRPr>
          </a:p>
          <a:p>
            <a:pPr indent="0" lvl="0" marL="0" rtl="0" algn="just">
              <a:lnSpc>
                <a:spcPct val="90000"/>
              </a:lnSpc>
              <a:spcBef>
                <a:spcPts val="0"/>
              </a:spcBef>
              <a:spcAft>
                <a:spcPts val="0"/>
              </a:spcAft>
              <a:buClr>
                <a:schemeClr val="dk1"/>
              </a:buClr>
              <a:buSzPts val="1100"/>
              <a:buFont typeface="Arial"/>
              <a:buNone/>
            </a:pPr>
            <a:r>
              <a:t/>
            </a:r>
            <a:endParaRPr sz="3000">
              <a:latin typeface="Arial"/>
              <a:ea typeface="Arial"/>
              <a:cs typeface="Arial"/>
              <a:sym typeface="Arial"/>
            </a:endParaRPr>
          </a:p>
          <a:p>
            <a:pPr indent="0" lvl="0" marL="0" rtl="0" algn="just">
              <a:lnSpc>
                <a:spcPct val="90000"/>
              </a:lnSpc>
              <a:spcBef>
                <a:spcPts val="0"/>
              </a:spcBef>
              <a:spcAft>
                <a:spcPts val="0"/>
              </a:spcAft>
              <a:buClr>
                <a:schemeClr val="lt1"/>
              </a:buClr>
              <a:buSzPts val="3000"/>
              <a:buNone/>
            </a:pPr>
            <a:r>
              <a:t/>
            </a:r>
            <a:endParaRPr sz="3000">
              <a:latin typeface="Arial"/>
              <a:ea typeface="Arial"/>
              <a:cs typeface="Arial"/>
              <a:sym typeface="Arial"/>
            </a:endParaRPr>
          </a:p>
        </p:txBody>
      </p:sp>
      <p:pic>
        <p:nvPicPr>
          <p:cNvPr id="520" name="Google Shape;520;p6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Avantajele jocului care foloseste cartonase cu pictograme</a:t>
            </a:r>
            <a:endParaRPr>
              <a:latin typeface="Arial"/>
              <a:ea typeface="Arial"/>
              <a:cs typeface="Arial"/>
              <a:sym typeface="Arial"/>
            </a:endParaRPr>
          </a:p>
        </p:txBody>
      </p:sp>
      <p:sp>
        <p:nvSpPr>
          <p:cNvPr id="526" name="Google Shape;526;p68"/>
          <p:cNvSpPr txBox="1"/>
          <p:nvPr>
            <p:ph idx="1" type="body"/>
          </p:nvPr>
        </p:nvSpPr>
        <p:spPr>
          <a:xfrm>
            <a:off x="1560349" y="1690688"/>
            <a:ext cx="10066791" cy="4679219"/>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Învățare vizuală: Cartonașele cu pictograme facilitează învățarea vizuală, permițând jucătorilor să asocieze concepte cu imagini, îmbunătățind reținerea memoriei și înțelegerea.</a:t>
            </a:r>
            <a:endParaRPr b="1">
              <a:latin typeface="Arial"/>
              <a:ea typeface="Arial"/>
              <a:cs typeface="Arial"/>
              <a:sym typeface="Arial"/>
            </a:endParaRPr>
          </a:p>
          <a:p>
            <a:pPr indent="-22860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Recunoaștere instantanee: Pictogramele de pe cartonașe promovează recunoașterea rapidă și fără efort a ideilor, ajutând jucătorii să înțeleagă informațiile rapid și precis.</a:t>
            </a:r>
            <a:endParaRPr b="1">
              <a:latin typeface="Arial"/>
              <a:ea typeface="Arial"/>
              <a:cs typeface="Arial"/>
              <a:sym typeface="Arial"/>
            </a:endParaRPr>
          </a:p>
          <a:p>
            <a:pPr indent="-22860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Educație versatilă: Cardurile cu pictograme pot acoperi o gamă largă de subiecte, făcându-le instrumente versatile pentru predarea diferitelor subiecte și abilități.</a:t>
            </a:r>
            <a:endParaRPr b="1">
              <a:latin typeface="Arial"/>
              <a:ea typeface="Arial"/>
              <a:cs typeface="Arial"/>
              <a:sym typeface="Arial"/>
            </a:endParaRPr>
          </a:p>
          <a:p>
            <a:pPr indent="-22860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Implicare și interacțiune: Jucătorii se angajează activ cu pictogramele, încurajând interacțiunea și participarea la procesul de învățare.</a:t>
            </a:r>
            <a:endParaRPr b="1">
              <a:latin typeface="Arial"/>
              <a:ea typeface="Arial"/>
              <a:cs typeface="Arial"/>
              <a:sym typeface="Arial"/>
            </a:endParaRPr>
          </a:p>
          <a:p>
            <a:pPr indent="-22860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Învățare accesibilă: Cardurile cu pictograme se adresează diverșilor cursanți, inclusiv celor cu bariere lingvistice sau stiluri de învățare diferite, asigurând incluziunea.</a:t>
            </a:r>
            <a:endParaRPr b="1">
              <a:latin typeface="Arial"/>
              <a:ea typeface="Arial"/>
              <a:cs typeface="Arial"/>
              <a:sym typeface="Arial"/>
            </a:endParaRPr>
          </a:p>
          <a:p>
            <a:pPr indent="0" lvl="0" marL="228600" rtl="0" algn="l">
              <a:lnSpc>
                <a:spcPct val="90000"/>
              </a:lnSpc>
              <a:spcBef>
                <a:spcPts val="1000"/>
              </a:spcBef>
              <a:spcAft>
                <a:spcPts val="0"/>
              </a:spcAft>
              <a:buNone/>
            </a:pPr>
            <a:r>
              <a:t/>
            </a:r>
            <a:endParaRPr b="1">
              <a:latin typeface="Arial"/>
              <a:ea typeface="Arial"/>
              <a:cs typeface="Arial"/>
              <a:sym typeface="Arial"/>
            </a:endParaRPr>
          </a:p>
        </p:txBody>
      </p:sp>
      <p:pic>
        <p:nvPicPr>
          <p:cNvPr id="527" name="Google Shape;527;p6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9"/>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6666"/>
              <a:buFont typeface="Arial"/>
              <a:buNone/>
            </a:pPr>
            <a:r>
              <a:rPr lang="pt-PT">
                <a:solidFill>
                  <a:srgbClr val="FFFFFF"/>
                </a:solidFill>
              </a:rPr>
              <a:t>Cartonasele  TEC++US 2.0</a:t>
            </a:r>
            <a:endParaRPr>
              <a:solidFill>
                <a:srgbClr val="FFFFFF"/>
              </a:solidFill>
            </a:endParaRPr>
          </a:p>
          <a:p>
            <a:pPr indent="0" lvl="0" marL="0" rtl="0" algn="l">
              <a:lnSpc>
                <a:spcPct val="90000"/>
              </a:lnSpc>
              <a:spcBef>
                <a:spcPts val="0"/>
              </a:spcBef>
              <a:spcAft>
                <a:spcPts val="0"/>
              </a:spcAft>
              <a:buClr>
                <a:schemeClr val="dk1"/>
              </a:buClr>
              <a:buSzPct val="36666"/>
              <a:buFont typeface="Arial"/>
              <a:buNone/>
            </a:pPr>
            <a:r>
              <a:t/>
            </a:r>
            <a:endParaRPr>
              <a:solidFill>
                <a:srgbClr val="FFFFFF"/>
              </a:solidFill>
            </a:endParaRPr>
          </a:p>
          <a:p>
            <a:pPr indent="0" lvl="0" marL="0" rtl="0" algn="l">
              <a:lnSpc>
                <a:spcPct val="90000"/>
              </a:lnSpc>
              <a:spcBef>
                <a:spcPts val="0"/>
              </a:spcBef>
              <a:spcAft>
                <a:spcPts val="0"/>
              </a:spcAft>
              <a:buClr>
                <a:srgbClr val="FFFFFF"/>
              </a:buClr>
              <a:buSzPct val="100000"/>
              <a:buFont typeface="Arial"/>
              <a:buNone/>
            </a:pPr>
            <a:r>
              <a:t/>
            </a:r>
            <a:endParaRPr>
              <a:solidFill>
                <a:srgbClr val="FFFFFF"/>
              </a:solidFill>
            </a:endParaRPr>
          </a:p>
        </p:txBody>
      </p:sp>
      <p:sp>
        <p:nvSpPr>
          <p:cNvPr id="533" name="Google Shape;533;p69"/>
          <p:cNvSpPr txBox="1"/>
          <p:nvPr>
            <p:ph idx="1" type="body"/>
          </p:nvPr>
        </p:nvSpPr>
        <p:spPr>
          <a:xfrm>
            <a:off x="1560349" y="1690688"/>
            <a:ext cx="10066791" cy="4679219"/>
          </a:xfrm>
          <a:prstGeom prst="rect">
            <a:avLst/>
          </a:prstGeom>
          <a:noFill/>
          <a:ln>
            <a:noFill/>
          </a:ln>
        </p:spPr>
        <p:txBody>
          <a:bodyPr anchorCtr="0" anchor="t" bIns="45700" lIns="91425" spcFirstLastPara="1" rIns="91425" wrap="square" tIns="45700">
            <a:normAutofit lnSpcReduction="20000"/>
          </a:bodyPr>
          <a:lstStyle/>
          <a:p>
            <a:pPr indent="-76200" lvl="0" marL="228600" rtl="0" algn="just">
              <a:lnSpc>
                <a:spcPct val="90000"/>
              </a:lnSpc>
              <a:spcBef>
                <a:spcPts val="1000"/>
              </a:spcBef>
              <a:spcAft>
                <a:spcPts val="0"/>
              </a:spcAft>
              <a:buClr>
                <a:schemeClr val="dk1"/>
              </a:buClr>
              <a:buSzPts val="1100"/>
              <a:buFont typeface="Arial"/>
              <a:buNone/>
            </a:pPr>
            <a:r>
              <a:rPr lang="pt-PT">
                <a:solidFill>
                  <a:srgbClr val="FFFFFF"/>
                </a:solidFill>
                <a:latin typeface="Arial"/>
                <a:ea typeface="Arial"/>
                <a:cs typeface="Arial"/>
                <a:sym typeface="Arial"/>
              </a:rPr>
              <a:t>Cartonasele  TEC + + US pentru început. Învățați cuvinte și propoziții folosind Limbajul european de comunicare pictografică (EPCL) despre diferite tipuri de vocabular necesar la un nivel scăzut de limbă. Citiți propoziția sau priviți imaginea cu cartonașul. Puteți utiliza aplicația TEC + + US sau site-ul nostru web pentru a obține ajutor suplimentar pentru a utiliza propoziția corectă a fiecărei pictograme prin simpla apăsare a unui buton.</a:t>
            </a:r>
            <a:endParaRPr>
              <a:solidFill>
                <a:srgbClr val="FFFFFF"/>
              </a:solidFill>
              <a:latin typeface="Arial"/>
              <a:ea typeface="Arial"/>
              <a:cs typeface="Arial"/>
              <a:sym typeface="Arial"/>
            </a:endParaRPr>
          </a:p>
          <a:p>
            <a:pPr indent="-76200" lvl="0" marL="228600" rtl="0" algn="just">
              <a:lnSpc>
                <a:spcPct val="90000"/>
              </a:lnSpc>
              <a:spcBef>
                <a:spcPts val="1000"/>
              </a:spcBef>
              <a:spcAft>
                <a:spcPts val="0"/>
              </a:spcAft>
              <a:buClr>
                <a:schemeClr val="dk1"/>
              </a:buClr>
              <a:buSzPts val="1100"/>
              <a:buFont typeface="Arial"/>
              <a:buNone/>
            </a:pPr>
            <a:r>
              <a:rPr lang="pt-PT">
                <a:solidFill>
                  <a:srgbClr val="FFFFFF"/>
                </a:solidFill>
                <a:latin typeface="Arial"/>
                <a:ea typeface="Arial"/>
                <a:cs typeface="Arial"/>
                <a:sym typeface="Arial"/>
              </a:rPr>
              <a:t>Imprimați și tăiați cartonașele pentru a vă exersa vocabularul. Faceți-l un joc și exersați cu prietenii.</a:t>
            </a:r>
            <a:endParaRPr>
              <a:solidFill>
                <a:srgbClr val="FFFFFF"/>
              </a:solidFill>
              <a:latin typeface="Arial"/>
              <a:ea typeface="Arial"/>
              <a:cs typeface="Arial"/>
              <a:sym typeface="Arial"/>
            </a:endParaRPr>
          </a:p>
          <a:p>
            <a:pPr indent="-76200" lvl="0" marL="228600" rtl="0" algn="just">
              <a:lnSpc>
                <a:spcPct val="90000"/>
              </a:lnSpc>
              <a:spcBef>
                <a:spcPts val="1000"/>
              </a:spcBef>
              <a:spcAft>
                <a:spcPts val="0"/>
              </a:spcAft>
              <a:buClr>
                <a:schemeClr val="dk1"/>
              </a:buClr>
              <a:buSzPts val="1100"/>
              <a:buFont typeface="Arial"/>
              <a:buNone/>
            </a:pPr>
            <a:r>
              <a:rPr lang="pt-PT">
                <a:solidFill>
                  <a:srgbClr val="FFFFFF"/>
                </a:solidFill>
                <a:latin typeface="Arial"/>
                <a:ea typeface="Arial"/>
                <a:cs typeface="Arial"/>
                <a:sym typeface="Arial"/>
              </a:rPr>
              <a:t>Puteți instala aplicația TEC + + US sau puteți merge la https://www.tec4everyone2us.eu pentru a verifica sunetele și alte jocuri folosind EPCL.</a:t>
            </a:r>
            <a:endParaRPr>
              <a:solidFill>
                <a:srgbClr val="FFFFFF"/>
              </a:solidFill>
              <a:latin typeface="Arial"/>
              <a:ea typeface="Arial"/>
              <a:cs typeface="Arial"/>
              <a:sym typeface="Arial"/>
            </a:endParaRPr>
          </a:p>
          <a:p>
            <a:pPr indent="-76200" lvl="0" marL="228600" rtl="0" algn="just">
              <a:lnSpc>
                <a:spcPct val="90000"/>
              </a:lnSpc>
              <a:spcBef>
                <a:spcPts val="1000"/>
              </a:spcBef>
              <a:spcAft>
                <a:spcPts val="0"/>
              </a:spcAft>
              <a:buClr>
                <a:schemeClr val="dk1"/>
              </a:buClr>
              <a:buSzPts val="1100"/>
              <a:buFont typeface="Arial"/>
              <a:buNone/>
            </a:pPr>
            <a:r>
              <a:t/>
            </a:r>
            <a:endParaRPr>
              <a:solidFill>
                <a:srgbClr val="FFFFFF"/>
              </a:solidFill>
              <a:latin typeface="Arial"/>
              <a:ea typeface="Arial"/>
              <a:cs typeface="Arial"/>
              <a:sym typeface="Arial"/>
            </a:endParaRPr>
          </a:p>
          <a:p>
            <a:pPr indent="-76200" lvl="0" marL="228600" rtl="0" algn="just">
              <a:lnSpc>
                <a:spcPct val="90000"/>
              </a:lnSpc>
              <a:spcBef>
                <a:spcPts val="1000"/>
              </a:spcBef>
              <a:spcAft>
                <a:spcPts val="0"/>
              </a:spcAft>
              <a:buClr>
                <a:schemeClr val="dk1"/>
              </a:buClr>
              <a:buSzPts val="1100"/>
              <a:buFont typeface="Arial"/>
              <a:buNone/>
            </a:pPr>
            <a:r>
              <a:t/>
            </a:r>
            <a:endParaRPr>
              <a:solidFill>
                <a:srgbClr val="FFFFFF"/>
              </a:solidFill>
              <a:latin typeface="Arial"/>
              <a:ea typeface="Arial"/>
              <a:cs typeface="Arial"/>
              <a:sym typeface="Arial"/>
            </a:endParaRPr>
          </a:p>
          <a:p>
            <a:pPr indent="-76200" lvl="0" marL="228600" rtl="0" algn="just">
              <a:lnSpc>
                <a:spcPct val="90000"/>
              </a:lnSpc>
              <a:spcBef>
                <a:spcPts val="1000"/>
              </a:spcBef>
              <a:spcAft>
                <a:spcPts val="0"/>
              </a:spcAft>
              <a:buClr>
                <a:schemeClr val="lt1"/>
              </a:buClr>
              <a:buSzPts val="2400"/>
              <a:buNone/>
            </a:pPr>
            <a:r>
              <a:t/>
            </a:r>
            <a:endParaRPr>
              <a:solidFill>
                <a:srgbClr val="FFFFFF"/>
              </a:solidFill>
              <a:latin typeface="Arial"/>
              <a:ea typeface="Arial"/>
              <a:cs typeface="Arial"/>
              <a:sym typeface="Arial"/>
            </a:endParaRPr>
          </a:p>
        </p:txBody>
      </p:sp>
      <p:pic>
        <p:nvPicPr>
          <p:cNvPr id="534" name="Google Shape;534;p69"/>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Arial"/>
              <a:buNone/>
            </a:pPr>
            <a:r>
              <a:rPr lang="pt-PT">
                <a:solidFill>
                  <a:srgbClr val="FFFFFF"/>
                </a:solidFill>
              </a:rPr>
              <a:t>Cartonasele </a:t>
            </a:r>
            <a:r>
              <a:rPr b="1" i="0" lang="pt-PT">
                <a:solidFill>
                  <a:srgbClr val="FFFFFF"/>
                </a:solidFill>
                <a:latin typeface="Arial"/>
                <a:ea typeface="Arial"/>
                <a:cs typeface="Arial"/>
                <a:sym typeface="Arial"/>
              </a:rPr>
              <a:t>TEC++US 2.0 </a:t>
            </a:r>
            <a:endParaRPr>
              <a:latin typeface="Arial"/>
              <a:ea typeface="Arial"/>
              <a:cs typeface="Arial"/>
              <a:sym typeface="Arial"/>
            </a:endParaRPr>
          </a:p>
        </p:txBody>
      </p:sp>
      <p:pic>
        <p:nvPicPr>
          <p:cNvPr id="540" name="Google Shape;540;p70"/>
          <p:cNvPicPr preferRelativeResize="0"/>
          <p:nvPr/>
        </p:nvPicPr>
        <p:blipFill rotWithShape="1">
          <a:blip r:embed="rId3">
            <a:alphaModFix/>
          </a:blip>
          <a:srcRect b="0" l="0" r="0" t="0"/>
          <a:stretch/>
        </p:blipFill>
        <p:spPr>
          <a:xfrm>
            <a:off x="658232" y="1885951"/>
            <a:ext cx="2816860" cy="3986212"/>
          </a:xfrm>
          <a:prstGeom prst="rect">
            <a:avLst/>
          </a:prstGeom>
          <a:noFill/>
          <a:ln>
            <a:noFill/>
          </a:ln>
        </p:spPr>
      </p:pic>
      <p:pic>
        <p:nvPicPr>
          <p:cNvPr id="541" name="Google Shape;541;p70"/>
          <p:cNvPicPr preferRelativeResize="0"/>
          <p:nvPr/>
        </p:nvPicPr>
        <p:blipFill rotWithShape="1">
          <a:blip r:embed="rId4">
            <a:alphaModFix/>
          </a:blip>
          <a:srcRect b="0" l="0" r="0" t="0"/>
          <a:stretch/>
        </p:blipFill>
        <p:spPr>
          <a:xfrm>
            <a:off x="3587169" y="1885951"/>
            <a:ext cx="2816859" cy="3986212"/>
          </a:xfrm>
          <a:prstGeom prst="rect">
            <a:avLst/>
          </a:prstGeom>
          <a:noFill/>
          <a:ln>
            <a:noFill/>
          </a:ln>
        </p:spPr>
      </p:pic>
      <p:pic>
        <p:nvPicPr>
          <p:cNvPr id="542" name="Google Shape;542;p70"/>
          <p:cNvPicPr preferRelativeResize="0"/>
          <p:nvPr/>
        </p:nvPicPr>
        <p:blipFill rotWithShape="1">
          <a:blip r:embed="rId5">
            <a:alphaModFix/>
          </a:blip>
          <a:srcRect b="0" l="0" r="0" t="0"/>
          <a:stretch/>
        </p:blipFill>
        <p:spPr>
          <a:xfrm>
            <a:off x="6593745" y="1885950"/>
            <a:ext cx="2816859" cy="3986211"/>
          </a:xfrm>
          <a:prstGeom prst="rect">
            <a:avLst/>
          </a:prstGeom>
          <a:noFill/>
          <a:ln>
            <a:noFill/>
          </a:ln>
        </p:spPr>
      </p:pic>
      <p:pic>
        <p:nvPicPr>
          <p:cNvPr id="543" name="Google Shape;543;p70"/>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 name="Shape 82"/>
        <p:cNvGrpSpPr/>
        <p:nvPr/>
      </p:nvGrpSpPr>
      <p:grpSpPr>
        <a:xfrm>
          <a:off x="0" y="0"/>
          <a:ext cx="0" cy="0"/>
          <a:chOff x="0" y="0"/>
          <a:chExt cx="0" cy="0"/>
        </a:xfrm>
      </p:grpSpPr>
      <p:sp>
        <p:nvSpPr>
          <p:cNvPr id="83" name="Google Shape;83;p17"/>
          <p:cNvSpPr txBox="1"/>
          <p:nvPr>
            <p:ph type="title"/>
          </p:nvPr>
        </p:nvSpPr>
        <p:spPr>
          <a:xfrm>
            <a:off x="1853513" y="365125"/>
            <a:ext cx="9228438" cy="88290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000"/>
              <a:buFont typeface="Calibri"/>
              <a:buNone/>
            </a:pPr>
            <a:r>
              <a:rPr b="0" lang="pt-PT" sz="4000">
                <a:solidFill>
                  <a:srgbClr val="FFFFFF"/>
                </a:solidFill>
                <a:latin typeface="Calibri"/>
                <a:ea typeface="Calibri"/>
                <a:cs typeface="Calibri"/>
                <a:sym typeface="Calibri"/>
              </a:rPr>
              <a:t>Vă rog, acordați atenție videoclipului!</a:t>
            </a:r>
            <a:endParaRPr sz="4000">
              <a:solidFill>
                <a:schemeClr val="lt1"/>
              </a:solidFill>
              <a:latin typeface="Arial"/>
              <a:ea typeface="Arial"/>
              <a:cs typeface="Arial"/>
              <a:sym typeface="Arial"/>
            </a:endParaRPr>
          </a:p>
        </p:txBody>
      </p:sp>
      <p:sp>
        <p:nvSpPr>
          <p:cNvPr id="84" name="Google Shape;84;p17"/>
          <p:cNvSpPr txBox="1"/>
          <p:nvPr>
            <p:ph idx="1" type="body"/>
          </p:nvPr>
        </p:nvSpPr>
        <p:spPr>
          <a:xfrm>
            <a:off x="3472070" y="6485559"/>
            <a:ext cx="6268278" cy="303104"/>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rPr lang="pt-PT" sz="2100" u="sng">
                <a:solidFill>
                  <a:schemeClr val="lt1"/>
                </a:solidFill>
                <a:latin typeface="Work Sans"/>
                <a:ea typeface="Work Sans"/>
                <a:cs typeface="Work Sans"/>
                <a:sym typeface="Work Sans"/>
                <a:hlinkClick r:id="rId4">
                  <a:extLst>
                    <a:ext uri="{A12FA001-AC4F-418D-AE19-62706E023703}">
                      <ahyp:hlinkClr val="tx"/>
                    </a:ext>
                  </a:extLst>
                </a:hlinkClick>
              </a:rPr>
              <a:t>https://www.youtube.com/watch?v=BO1Nae_EBvQ</a:t>
            </a:r>
            <a:endParaRPr sz="2100">
              <a:solidFill>
                <a:schemeClr val="lt1"/>
              </a:solidFill>
              <a:latin typeface="Work Sans"/>
              <a:ea typeface="Work Sans"/>
              <a:cs typeface="Work Sans"/>
              <a:sym typeface="Work Sans"/>
            </a:endParaRPr>
          </a:p>
          <a:p>
            <a:pPr indent="0" lvl="0" marL="0" rtl="0" algn="l">
              <a:lnSpc>
                <a:spcPct val="90000"/>
              </a:lnSpc>
              <a:spcBef>
                <a:spcPts val="1000"/>
              </a:spcBef>
              <a:spcAft>
                <a:spcPts val="0"/>
              </a:spcAft>
              <a:buClr>
                <a:schemeClr val="lt1"/>
              </a:buClr>
              <a:buSzPct val="100000"/>
              <a:buNone/>
            </a:pPr>
            <a:r>
              <a:t/>
            </a:r>
            <a:endParaRPr sz="2100">
              <a:solidFill>
                <a:schemeClr val="lt1"/>
              </a:solidFill>
              <a:latin typeface="Work Sans"/>
              <a:ea typeface="Work Sans"/>
              <a:cs typeface="Work Sans"/>
              <a:sym typeface="Work Sans"/>
            </a:endParaRPr>
          </a:p>
        </p:txBody>
      </p:sp>
      <p:pic>
        <p:nvPicPr>
          <p:cNvPr id="85" name="Google Shape;85;p17"/>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pic>
        <p:nvPicPr>
          <p:cNvPr descr="Get tickets to Def Leppard's 2020 Stadium Tour with Mötley Crüe and special guests Poison &amp; Joan Jett here: https://defleppard.com&#10;&#10;Subscribe to our channel for new videos: http://bit.ly/LeppardYT&#10;&#10;Def Leppard’s Full Catalog Now Available to Stream &amp; Download Worldwide: https://UMe.lnk.to/DefLeppardDigital&#10;&#10;___________&#10;&#10;LISTEN TO DEF LEPPARD: &#10;Apple/iTunes: https://DefLeppard.lnk.to/itunesapple&#10;Spotify: https://ume.lnk.to/DefLeppardDigital/spotify&#10;Amazon: https://ume.lnk.to/DefLeppardDigital/Amazon&#10;Deezer: https://ume.lnk.to/DefLeppardDigital/Deezer&#10;Pandora: https://ume.lnk.to/DefLeppardDigital/pandora&#10;&#10;&#10;FOLLOW DEF LEPPARD: &#10;Website: http://www.DefLeppard.com/&#10;YouTube: https://www.youtube.com/defleppard&#10;Instagram: http://instagram.com/DefLeppard&#10;Facebook: https://www.facebook.com/DefLeppard&#10;Twitter: https://twitter.com/DefLeppard&#10;Publisher: http://www.PrimaryWave.com" id="86" name="Google Shape;86;p17" title="DEF LEPPARD - &quot;Lets Get Rocked&quot; (Official Music Video)">
            <a:hlinkClick r:id="rId6"/>
          </p:cNvPr>
          <p:cNvPicPr preferRelativeResize="0"/>
          <p:nvPr/>
        </p:nvPicPr>
        <p:blipFill>
          <a:blip r:embed="rId7">
            <a:alphaModFix/>
          </a:blip>
          <a:stretch>
            <a:fillRect/>
          </a:stretch>
        </p:blipFill>
        <p:spPr>
          <a:xfrm>
            <a:off x="2385100" y="1578463"/>
            <a:ext cx="7421800" cy="41747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1"/>
          <p:cNvSpPr txBox="1"/>
          <p:nvPr>
            <p:ph type="title"/>
          </p:nvPr>
        </p:nvSpPr>
        <p:spPr>
          <a:xfrm>
            <a:off x="1560350" y="365125"/>
            <a:ext cx="100668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000"/>
              <a:buFont typeface="Arial"/>
              <a:buNone/>
            </a:pPr>
            <a:r>
              <a:rPr lang="pt-PT"/>
              <a:t>Cartonasele TEC++US 2.0 </a:t>
            </a:r>
            <a:endParaRPr/>
          </a:p>
          <a:p>
            <a:pPr indent="0" lvl="0" marL="0" rtl="0" algn="l">
              <a:lnSpc>
                <a:spcPct val="90000"/>
              </a:lnSpc>
              <a:spcBef>
                <a:spcPts val="0"/>
              </a:spcBef>
              <a:spcAft>
                <a:spcPts val="0"/>
              </a:spcAft>
              <a:buClr>
                <a:srgbClr val="FFFFFF"/>
              </a:buClr>
              <a:buSzPts val="3000"/>
              <a:buFont typeface="Arial"/>
              <a:buNone/>
            </a:pPr>
            <a:r>
              <a:t/>
            </a:r>
            <a:endParaRPr>
              <a:solidFill>
                <a:srgbClr val="FFFFFF"/>
              </a:solidFill>
            </a:endParaRPr>
          </a:p>
        </p:txBody>
      </p:sp>
      <p:sp>
        <p:nvSpPr>
          <p:cNvPr id="549" name="Google Shape;549;p71"/>
          <p:cNvSpPr txBox="1"/>
          <p:nvPr>
            <p:ph idx="1" type="body"/>
          </p:nvPr>
        </p:nvSpPr>
        <p:spPr>
          <a:xfrm>
            <a:off x="1560349" y="2347914"/>
            <a:ext cx="10066791" cy="26670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lang="pt-PT" sz="3000">
                <a:latin typeface="Arial"/>
                <a:ea typeface="Arial"/>
                <a:cs typeface="Arial"/>
                <a:sym typeface="Arial"/>
              </a:rPr>
              <a:t>Prin combinarea avantajelor utilizării cartonașelor cu pictograme și a aplicațiilor online cu pictograme și răspunsuri corecte, cursanții se pot bucura de o experiență de învățare cuprinzătoare și personalizata, care valorifică beneficiile instrumentelor fizice și digitale</a:t>
            </a:r>
            <a:r>
              <a:rPr b="0" i="0" lang="pt-PT" sz="3000">
                <a:latin typeface="Arial"/>
                <a:ea typeface="Arial"/>
                <a:cs typeface="Arial"/>
                <a:sym typeface="Arial"/>
              </a:rPr>
              <a:t>.</a:t>
            </a:r>
            <a:endParaRPr sz="3000">
              <a:latin typeface="Arial"/>
              <a:ea typeface="Arial"/>
              <a:cs typeface="Arial"/>
              <a:sym typeface="Arial"/>
            </a:endParaRPr>
          </a:p>
        </p:txBody>
      </p:sp>
      <p:pic>
        <p:nvPicPr>
          <p:cNvPr id="550" name="Google Shape;550;p7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7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6666"/>
              <a:buFont typeface="Arial"/>
              <a:buNone/>
            </a:pPr>
            <a:r>
              <a:t/>
            </a:r>
            <a:endParaRPr b="0"/>
          </a:p>
          <a:p>
            <a:pPr indent="0" lvl="0" marL="0" rtl="0" algn="l">
              <a:lnSpc>
                <a:spcPct val="90000"/>
              </a:lnSpc>
              <a:spcBef>
                <a:spcPts val="0"/>
              </a:spcBef>
              <a:spcAft>
                <a:spcPts val="0"/>
              </a:spcAft>
              <a:buClr>
                <a:schemeClr val="dk1"/>
              </a:buClr>
              <a:buSzPct val="36666"/>
              <a:buFont typeface="Arial"/>
              <a:buNone/>
            </a:pPr>
            <a:r>
              <a:rPr b="0" lang="pt-PT"/>
              <a:t>Avantajele jocului Domino cu pictograme</a:t>
            </a:r>
            <a:endParaRPr b="0"/>
          </a:p>
          <a:p>
            <a:pPr indent="0" lvl="0" marL="0" rtl="0" algn="l">
              <a:lnSpc>
                <a:spcPct val="90000"/>
              </a:lnSpc>
              <a:spcBef>
                <a:spcPts val="0"/>
              </a:spcBef>
              <a:spcAft>
                <a:spcPts val="0"/>
              </a:spcAft>
              <a:buClr>
                <a:schemeClr val="dk1"/>
              </a:buClr>
              <a:buSzPct val="36666"/>
              <a:buFont typeface="Arial"/>
              <a:buNone/>
            </a:pPr>
            <a:r>
              <a:t/>
            </a:r>
            <a:endParaRPr b="0"/>
          </a:p>
          <a:p>
            <a:pPr indent="0" lvl="0" marL="0" rtl="0" algn="l">
              <a:lnSpc>
                <a:spcPct val="90000"/>
              </a:lnSpc>
              <a:spcBef>
                <a:spcPts val="0"/>
              </a:spcBef>
              <a:spcAft>
                <a:spcPts val="0"/>
              </a:spcAft>
              <a:buClr>
                <a:schemeClr val="lt1"/>
              </a:buClr>
              <a:buSzPct val="100000"/>
              <a:buFont typeface="Arial"/>
              <a:buNone/>
            </a:pPr>
            <a:r>
              <a:t/>
            </a:r>
            <a:endParaRPr b="0"/>
          </a:p>
        </p:txBody>
      </p:sp>
      <p:sp>
        <p:nvSpPr>
          <p:cNvPr id="556" name="Google Shape;556;p72"/>
          <p:cNvSpPr txBox="1"/>
          <p:nvPr>
            <p:ph idx="1" type="body"/>
          </p:nvPr>
        </p:nvSpPr>
        <p:spPr>
          <a:xfrm>
            <a:off x="1560349" y="2533474"/>
            <a:ext cx="10066800" cy="3836400"/>
          </a:xfrm>
          <a:prstGeom prst="rect">
            <a:avLst/>
          </a:prstGeom>
          <a:noFill/>
          <a:ln>
            <a:noFill/>
          </a:ln>
        </p:spPr>
        <p:txBody>
          <a:bodyPr anchorCtr="0" anchor="t" bIns="45700" lIns="91425" spcFirstLastPara="1" rIns="91425" wrap="square" tIns="45700">
            <a:normAutofit fontScale="55000" lnSpcReduction="20000"/>
          </a:bodyPr>
          <a:lstStyle/>
          <a:p>
            <a:pPr indent="-87629" lvl="0" marL="228600" rtl="0" algn="l">
              <a:lnSpc>
                <a:spcPct val="90000"/>
              </a:lnSpc>
              <a:spcBef>
                <a:spcPts val="1000"/>
              </a:spcBef>
              <a:spcAft>
                <a:spcPts val="0"/>
              </a:spcAft>
              <a:buClr>
                <a:schemeClr val="dk1"/>
              </a:buClr>
              <a:buSzPct val="32781"/>
              <a:buFont typeface="Arial"/>
              <a:buNone/>
            </a:pPr>
            <a:r>
              <a:rPr b="1" lang="pt-PT" sz="3355">
                <a:latin typeface="Arial"/>
                <a:ea typeface="Arial"/>
                <a:cs typeface="Arial"/>
                <a:sym typeface="Arial"/>
              </a:rPr>
              <a:t>Joc intuitiv: dominourile bazate pe pictograme oferă o experiență de joc naturală și intuitivă, deoarece jucătorii pot potrivi cu ușurință simbolurile fără instrucțiuni complexe.</a:t>
            </a:r>
            <a:endParaRPr b="1" sz="3355">
              <a:latin typeface="Arial"/>
              <a:ea typeface="Arial"/>
              <a:cs typeface="Arial"/>
              <a:sym typeface="Arial"/>
            </a:endParaRPr>
          </a:p>
          <a:p>
            <a:pPr indent="-87629" lvl="0" marL="228600" rtl="0" algn="l">
              <a:lnSpc>
                <a:spcPct val="90000"/>
              </a:lnSpc>
              <a:spcBef>
                <a:spcPts val="1000"/>
              </a:spcBef>
              <a:spcAft>
                <a:spcPts val="0"/>
              </a:spcAft>
              <a:buClr>
                <a:schemeClr val="dk1"/>
              </a:buClr>
              <a:buSzPct val="32781"/>
              <a:buFont typeface="Arial"/>
              <a:buNone/>
            </a:pPr>
            <a:r>
              <a:rPr b="1" lang="pt-PT" sz="3355">
                <a:latin typeface="Arial"/>
                <a:ea typeface="Arial"/>
                <a:cs typeface="Arial"/>
                <a:sym typeface="Arial"/>
              </a:rPr>
              <a:t>Înțelegere universală: pictogramele transcend barierele lingvistice, permițând jucătorilor din medii diverse să se joace împreună și să se bucure de joc.</a:t>
            </a:r>
            <a:endParaRPr b="1" sz="3355">
              <a:latin typeface="Arial"/>
              <a:ea typeface="Arial"/>
              <a:cs typeface="Arial"/>
              <a:sym typeface="Arial"/>
            </a:endParaRPr>
          </a:p>
          <a:p>
            <a:pPr indent="-87629" lvl="0" marL="228600" rtl="0" algn="l">
              <a:lnSpc>
                <a:spcPct val="90000"/>
              </a:lnSpc>
              <a:spcBef>
                <a:spcPts val="1000"/>
              </a:spcBef>
              <a:spcAft>
                <a:spcPts val="0"/>
              </a:spcAft>
              <a:buClr>
                <a:schemeClr val="dk1"/>
              </a:buClr>
              <a:buSzPct val="32781"/>
              <a:buFont typeface="Arial"/>
              <a:buNone/>
            </a:pPr>
            <a:r>
              <a:rPr b="1" lang="pt-PT" sz="3355">
                <a:latin typeface="Arial"/>
                <a:ea typeface="Arial"/>
                <a:cs typeface="Arial"/>
                <a:sym typeface="Arial"/>
              </a:rPr>
              <a:t>Stimularea cognitivă: Angajarea cu pictograma domino stimulează abilitățile cognitive, cum ar fi recunoașterea modelelor, raționamentul spațial și gândirea strategică.</a:t>
            </a:r>
            <a:endParaRPr b="1" sz="3355">
              <a:latin typeface="Arial"/>
              <a:ea typeface="Arial"/>
              <a:cs typeface="Arial"/>
              <a:sym typeface="Arial"/>
            </a:endParaRPr>
          </a:p>
          <a:p>
            <a:pPr indent="-87629" lvl="0" marL="228600" rtl="0" algn="l">
              <a:lnSpc>
                <a:spcPct val="90000"/>
              </a:lnSpc>
              <a:spcBef>
                <a:spcPts val="1000"/>
              </a:spcBef>
              <a:spcAft>
                <a:spcPts val="0"/>
              </a:spcAft>
              <a:buClr>
                <a:schemeClr val="dk1"/>
              </a:buClr>
              <a:buSzPct val="32781"/>
              <a:buFont typeface="Arial"/>
              <a:buNone/>
            </a:pPr>
            <a:r>
              <a:rPr b="1" lang="pt-PT" sz="3355">
                <a:latin typeface="Arial"/>
                <a:ea typeface="Arial"/>
                <a:cs typeface="Arial"/>
                <a:sym typeface="Arial"/>
              </a:rPr>
              <a:t>Divertisment incluziv: Dominourile cu pictograme sunt incluzive, permițând jucătorilor de toate vârstele și abilitățile lingvistice să participe la o activitate comună.</a:t>
            </a:r>
            <a:endParaRPr b="1" sz="3355">
              <a:latin typeface="Arial"/>
              <a:ea typeface="Arial"/>
              <a:cs typeface="Arial"/>
              <a:sym typeface="Arial"/>
            </a:endParaRPr>
          </a:p>
          <a:p>
            <a:pPr indent="-87629" lvl="0" marL="228600" rtl="0" algn="l">
              <a:lnSpc>
                <a:spcPct val="90000"/>
              </a:lnSpc>
              <a:spcBef>
                <a:spcPts val="1000"/>
              </a:spcBef>
              <a:spcAft>
                <a:spcPts val="0"/>
              </a:spcAft>
              <a:buClr>
                <a:schemeClr val="dk1"/>
              </a:buClr>
              <a:buSzPct val="32781"/>
              <a:buFont typeface="Arial"/>
              <a:buNone/>
            </a:pPr>
            <a:r>
              <a:rPr b="1" lang="pt-PT" sz="3355">
                <a:latin typeface="Arial"/>
                <a:ea typeface="Arial"/>
                <a:cs typeface="Arial"/>
                <a:sym typeface="Arial"/>
              </a:rPr>
              <a:t>Interacțiunea socială: Jocurile de domino încurajează interacțiunea socială și competiția prietenoasă, încurajând comunicarea și abilitățile interperso</a:t>
            </a:r>
            <a:r>
              <a:rPr b="1" lang="pt-PT">
                <a:latin typeface="Arial"/>
                <a:ea typeface="Arial"/>
                <a:cs typeface="Arial"/>
                <a:sym typeface="Arial"/>
              </a:rPr>
              <a:t>nale.</a:t>
            </a:r>
            <a:endParaRPr b="1">
              <a:latin typeface="Arial"/>
              <a:ea typeface="Arial"/>
              <a:cs typeface="Arial"/>
              <a:sym typeface="Arial"/>
            </a:endParaRPr>
          </a:p>
          <a:p>
            <a:pPr indent="-87629" lvl="0" marL="228600" rtl="0" algn="l">
              <a:lnSpc>
                <a:spcPct val="90000"/>
              </a:lnSpc>
              <a:spcBef>
                <a:spcPts val="1000"/>
              </a:spcBef>
              <a:spcAft>
                <a:spcPts val="0"/>
              </a:spcAft>
              <a:buClr>
                <a:schemeClr val="dk1"/>
              </a:buClr>
              <a:buSzPct val="45833"/>
              <a:buFont typeface="Arial"/>
              <a:buNone/>
            </a:pPr>
            <a:r>
              <a:t/>
            </a:r>
            <a:endParaRPr b="1">
              <a:latin typeface="Arial"/>
              <a:ea typeface="Arial"/>
              <a:cs typeface="Arial"/>
              <a:sym typeface="Arial"/>
            </a:endParaRPr>
          </a:p>
          <a:p>
            <a:pPr indent="-87629" lvl="0" marL="228600" rtl="0" algn="l">
              <a:lnSpc>
                <a:spcPct val="90000"/>
              </a:lnSpc>
              <a:spcBef>
                <a:spcPts val="1000"/>
              </a:spcBef>
              <a:spcAft>
                <a:spcPts val="0"/>
              </a:spcAft>
              <a:buClr>
                <a:schemeClr val="dk1"/>
              </a:buClr>
              <a:buSzPct val="45833"/>
              <a:buFont typeface="Arial"/>
              <a:buNone/>
            </a:pPr>
            <a:r>
              <a:t/>
            </a:r>
            <a:endParaRPr b="1">
              <a:latin typeface="Arial"/>
              <a:ea typeface="Arial"/>
              <a:cs typeface="Arial"/>
              <a:sym typeface="Arial"/>
            </a:endParaRPr>
          </a:p>
          <a:p>
            <a:pPr indent="-87629" lvl="0" marL="228600" rtl="0" algn="l">
              <a:lnSpc>
                <a:spcPct val="90000"/>
              </a:lnSpc>
              <a:spcBef>
                <a:spcPts val="1000"/>
              </a:spcBef>
              <a:spcAft>
                <a:spcPts val="0"/>
              </a:spcAft>
              <a:buClr>
                <a:schemeClr val="lt1"/>
              </a:buClr>
              <a:buSzPct val="100000"/>
              <a:buNone/>
            </a:pPr>
            <a:r>
              <a:t/>
            </a:r>
            <a:endParaRPr b="1">
              <a:latin typeface="Arial"/>
              <a:ea typeface="Arial"/>
              <a:cs typeface="Arial"/>
              <a:sym typeface="Arial"/>
            </a:endParaRPr>
          </a:p>
        </p:txBody>
      </p:sp>
      <p:pic>
        <p:nvPicPr>
          <p:cNvPr id="557" name="Google Shape;557;p72"/>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7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6666"/>
              <a:buFont typeface="Arial"/>
              <a:buNone/>
            </a:pPr>
            <a:r>
              <a:rPr lang="pt-PT"/>
              <a:t>TEC++US 2.0 Domino</a:t>
            </a:r>
            <a:endParaRPr/>
          </a:p>
          <a:p>
            <a:pPr indent="0" lvl="0" marL="0" rtl="0" algn="l">
              <a:lnSpc>
                <a:spcPct val="90000"/>
              </a:lnSpc>
              <a:spcBef>
                <a:spcPts val="0"/>
              </a:spcBef>
              <a:spcAft>
                <a:spcPts val="0"/>
              </a:spcAft>
              <a:buClr>
                <a:schemeClr val="dk1"/>
              </a:buClr>
              <a:buSzPct val="36666"/>
              <a:buFont typeface="Arial"/>
              <a:buNone/>
            </a:pPr>
            <a:r>
              <a:t/>
            </a:r>
            <a:endParaRPr/>
          </a:p>
          <a:p>
            <a:pPr indent="0" lvl="0" marL="0" rtl="0" algn="l">
              <a:lnSpc>
                <a:spcPct val="90000"/>
              </a:lnSpc>
              <a:spcBef>
                <a:spcPts val="0"/>
              </a:spcBef>
              <a:spcAft>
                <a:spcPts val="0"/>
              </a:spcAft>
              <a:buClr>
                <a:schemeClr val="lt1"/>
              </a:buClr>
              <a:buSzPct val="100000"/>
              <a:buFont typeface="Arial"/>
              <a:buNone/>
            </a:pPr>
            <a:r>
              <a:t/>
            </a:r>
            <a:endParaRPr/>
          </a:p>
        </p:txBody>
      </p:sp>
      <p:sp>
        <p:nvSpPr>
          <p:cNvPr id="563" name="Google Shape;563;p73"/>
          <p:cNvSpPr txBox="1"/>
          <p:nvPr>
            <p:ph idx="1" type="body"/>
          </p:nvPr>
        </p:nvSpPr>
        <p:spPr>
          <a:xfrm>
            <a:off x="1560349" y="1690688"/>
            <a:ext cx="10066791" cy="4679219"/>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FFFFFF"/>
              </a:buClr>
              <a:buSzPts val="1400"/>
              <a:buNone/>
            </a:pPr>
            <a:r>
              <a:rPr lang="pt-PT" sz="1400">
                <a:solidFill>
                  <a:srgbClr val="FFFFFF"/>
                </a:solidFill>
                <a:latin typeface="Arial"/>
                <a:ea typeface="Arial"/>
                <a:cs typeface="Arial"/>
                <a:sym typeface="Arial"/>
              </a:rPr>
              <a:t>I</a:t>
            </a:r>
            <a:r>
              <a:rPr lang="pt-PT" sz="1800">
                <a:solidFill>
                  <a:srgbClr val="FFFFFF"/>
                </a:solidFill>
                <a:latin typeface="Arial"/>
                <a:ea typeface="Arial"/>
                <a:cs typeface="Arial"/>
                <a:sym typeface="Arial"/>
              </a:rPr>
              <a:t>nstructiuni:</a:t>
            </a:r>
            <a:endParaRPr sz="1800">
              <a:solidFill>
                <a:srgbClr val="FFFFFF"/>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pt-PT" sz="1800">
                <a:solidFill>
                  <a:srgbClr val="FFFFFF"/>
                </a:solidFill>
                <a:latin typeface="Arial"/>
                <a:ea typeface="Arial"/>
                <a:cs typeface="Arial"/>
                <a:sym typeface="Arial"/>
              </a:rPr>
              <a:t>1 - Fiecare jucator primește șapte piese de domino.</a:t>
            </a:r>
            <a:endParaRPr sz="1800">
              <a:solidFill>
                <a:srgbClr val="FFFFFF"/>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pt-PT" sz="1800">
                <a:solidFill>
                  <a:srgbClr val="FFFFFF"/>
                </a:solidFill>
                <a:latin typeface="Arial"/>
                <a:ea typeface="Arial"/>
                <a:cs typeface="Arial"/>
                <a:sym typeface="Arial"/>
              </a:rPr>
              <a:t>2 - Decideți cine joacă primul.</a:t>
            </a:r>
            <a:endParaRPr sz="1800">
              <a:solidFill>
                <a:srgbClr val="FFFFFF"/>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pt-PT" sz="1800">
                <a:solidFill>
                  <a:srgbClr val="FFFFFF"/>
                </a:solidFill>
                <a:latin typeface="Arial"/>
                <a:ea typeface="Arial"/>
                <a:cs typeface="Arial"/>
                <a:sym typeface="Arial"/>
              </a:rPr>
              <a:t>3 - Puneți un domino aleatoriu pe masă pentru a începe.</a:t>
            </a:r>
            <a:endParaRPr sz="1800">
              <a:solidFill>
                <a:srgbClr val="FFFFFF"/>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pt-PT" sz="1800">
                <a:solidFill>
                  <a:srgbClr val="FFFFFF"/>
                </a:solidFill>
                <a:latin typeface="Arial"/>
                <a:ea typeface="Arial"/>
                <a:cs typeface="Arial"/>
                <a:sym typeface="Arial"/>
              </a:rPr>
              <a:t>4 - Așezați un chibrit lângă primul domino (nu contează care capăt). Asigurați-vă că dalele de imagine / cuvânt se ating întotdeauna.</a:t>
            </a:r>
            <a:endParaRPr sz="1800">
              <a:solidFill>
                <a:srgbClr val="FFFFFF"/>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pt-PT" sz="1800">
                <a:solidFill>
                  <a:srgbClr val="FFFFFF"/>
                </a:solidFill>
                <a:latin typeface="Arial"/>
                <a:ea typeface="Arial"/>
                <a:cs typeface="Arial"/>
                <a:sym typeface="Arial"/>
              </a:rPr>
              <a:t>5 - Alegeți din grămadă dacă nu aveți un domino care să corespundă ca aspect. Păstrați acele piese de domino ascunse de adversarii voștri.</a:t>
            </a:r>
            <a:endParaRPr sz="1800">
              <a:solidFill>
                <a:srgbClr val="FFFFFF"/>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pt-PT" sz="1800">
                <a:solidFill>
                  <a:srgbClr val="FFFFFF"/>
                </a:solidFill>
                <a:latin typeface="Arial"/>
                <a:ea typeface="Arial"/>
                <a:cs typeface="Arial"/>
                <a:sym typeface="Arial"/>
              </a:rPr>
              <a:t>6 -Treceți dacă nu mai rămân piese de domino în grămadă.</a:t>
            </a:r>
            <a:endParaRPr sz="1800">
              <a:solidFill>
                <a:srgbClr val="FFFFFF"/>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pt-PT" sz="1800">
                <a:solidFill>
                  <a:srgbClr val="FFFFFF"/>
                </a:solidFill>
                <a:latin typeface="Arial"/>
                <a:ea typeface="Arial"/>
                <a:cs typeface="Arial"/>
                <a:sym typeface="Arial"/>
              </a:rPr>
              <a:t>7 - Câștigă sesiunea dacă ești prima persoană care rămâne fără domino.</a:t>
            </a:r>
            <a:endParaRPr sz="1800">
              <a:solidFill>
                <a:srgbClr val="FFFFFF"/>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pt-PT" sz="1800">
                <a:solidFill>
                  <a:srgbClr val="FFFFFF"/>
                </a:solidFill>
                <a:latin typeface="Arial"/>
                <a:ea typeface="Arial"/>
                <a:cs typeface="Arial"/>
                <a:sym typeface="Arial"/>
              </a:rPr>
              <a:t>8 - Încheiați sesiunea dacă toată lumea trece, caz în care câștigătorul este persoana cu cel mai mic număr de piese de domino.</a:t>
            </a:r>
            <a:endParaRPr sz="1800">
              <a:solidFill>
                <a:srgbClr val="FFFFFF"/>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pt-PT" sz="1800">
                <a:solidFill>
                  <a:srgbClr val="FFFFFF"/>
                </a:solidFill>
                <a:latin typeface="Arial"/>
                <a:ea typeface="Arial"/>
                <a:cs typeface="Arial"/>
                <a:sym typeface="Arial"/>
              </a:rPr>
              <a:t>9 - Numărați scorul după numărul de piese rămase în mână.</a:t>
            </a:r>
            <a:endParaRPr sz="1800">
              <a:solidFill>
                <a:srgbClr val="FFFFFF"/>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pt-PT" sz="1800">
                <a:solidFill>
                  <a:srgbClr val="FFFFFF"/>
                </a:solidFill>
                <a:latin typeface="Arial"/>
                <a:ea typeface="Arial"/>
                <a:cs typeface="Arial"/>
                <a:sym typeface="Arial"/>
              </a:rPr>
              <a:t>Alternativ</a:t>
            </a:r>
            <a:endParaRPr sz="1800">
              <a:solidFill>
                <a:srgbClr val="FFFFFF"/>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pt-PT" sz="1800">
                <a:solidFill>
                  <a:srgbClr val="FFFFFF"/>
                </a:solidFill>
                <a:latin typeface="Arial"/>
                <a:ea typeface="Arial"/>
                <a:cs typeface="Arial"/>
                <a:sym typeface="Arial"/>
              </a:rPr>
              <a:t>10 - La asocierea imaginilor și cuvintelor, persoana care joacă trebuie să spună cuvântul corect (propoziție în limba mamă sau în limba anterioară).</a:t>
            </a:r>
            <a:endParaRPr sz="1800">
              <a:solidFill>
                <a:srgbClr val="FFFFFF"/>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pt-PT" sz="1800">
                <a:solidFill>
                  <a:srgbClr val="FFFFFF"/>
                </a:solidFill>
                <a:latin typeface="Arial"/>
                <a:ea typeface="Arial"/>
                <a:cs typeface="Arial"/>
                <a:sym typeface="Arial"/>
              </a:rPr>
              <a:t>11 - Puteți instala aplicația TEC++US sau puteți accesa https://www.tec4everyone2us.eu pentru a verifica dacă imaginile/cuvintele sunt corect în perechi.</a:t>
            </a:r>
            <a:endParaRPr sz="1800">
              <a:solidFill>
                <a:srgbClr val="FFFFFF"/>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t/>
            </a:r>
            <a:endParaRPr sz="1800">
              <a:solidFill>
                <a:srgbClr val="FFFFFF"/>
              </a:solidFill>
              <a:latin typeface="Arial"/>
              <a:ea typeface="Arial"/>
              <a:cs typeface="Arial"/>
              <a:sym typeface="Arial"/>
            </a:endParaRPr>
          </a:p>
          <a:p>
            <a:pPr indent="0" lvl="0" marL="0" rtl="0" algn="l">
              <a:lnSpc>
                <a:spcPct val="90000"/>
              </a:lnSpc>
              <a:spcBef>
                <a:spcPts val="0"/>
              </a:spcBef>
              <a:spcAft>
                <a:spcPts val="0"/>
              </a:spcAft>
              <a:buClr>
                <a:srgbClr val="FFFFFF"/>
              </a:buClr>
              <a:buSzPts val="1400"/>
              <a:buNone/>
            </a:pPr>
            <a:r>
              <a:t/>
            </a:r>
            <a:endParaRPr sz="1800">
              <a:solidFill>
                <a:srgbClr val="FFFFF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7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Dominoe</a:t>
            </a:r>
            <a:endParaRPr>
              <a:latin typeface="Arial"/>
              <a:ea typeface="Arial"/>
              <a:cs typeface="Arial"/>
              <a:sym typeface="Arial"/>
            </a:endParaRPr>
          </a:p>
        </p:txBody>
      </p:sp>
      <p:pic>
        <p:nvPicPr>
          <p:cNvPr id="569" name="Google Shape;569;p74"/>
          <p:cNvPicPr preferRelativeResize="0"/>
          <p:nvPr/>
        </p:nvPicPr>
        <p:blipFill rotWithShape="1">
          <a:blip r:embed="rId3">
            <a:alphaModFix/>
          </a:blip>
          <a:srcRect b="0" l="0" r="0" t="0"/>
          <a:stretch/>
        </p:blipFill>
        <p:spPr>
          <a:xfrm>
            <a:off x="1715507" y="1690688"/>
            <a:ext cx="3028882" cy="4286250"/>
          </a:xfrm>
          <a:prstGeom prst="rect">
            <a:avLst/>
          </a:prstGeom>
          <a:noFill/>
          <a:ln>
            <a:noFill/>
          </a:ln>
        </p:spPr>
      </p:pic>
      <p:pic>
        <p:nvPicPr>
          <p:cNvPr id="570" name="Google Shape;570;p74"/>
          <p:cNvPicPr preferRelativeResize="0"/>
          <p:nvPr/>
        </p:nvPicPr>
        <p:blipFill rotWithShape="1">
          <a:blip r:embed="rId3">
            <a:alphaModFix/>
          </a:blip>
          <a:srcRect b="0" l="0" r="0" t="0"/>
          <a:stretch/>
        </p:blipFill>
        <p:spPr>
          <a:xfrm>
            <a:off x="6999970" y="1690688"/>
            <a:ext cx="3028882" cy="4286250"/>
          </a:xfrm>
          <a:prstGeom prst="rect">
            <a:avLst/>
          </a:prstGeom>
          <a:noFill/>
          <a:ln>
            <a:noFill/>
          </a:ln>
        </p:spPr>
      </p:pic>
      <p:pic>
        <p:nvPicPr>
          <p:cNvPr id="571" name="Google Shape;571;p74"/>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Domino</a:t>
            </a:r>
            <a:endParaRPr>
              <a:latin typeface="Arial"/>
              <a:ea typeface="Arial"/>
              <a:cs typeface="Arial"/>
              <a:sym typeface="Arial"/>
            </a:endParaRPr>
          </a:p>
        </p:txBody>
      </p:sp>
      <p:sp>
        <p:nvSpPr>
          <p:cNvPr id="577" name="Google Shape;577;p75"/>
          <p:cNvSpPr txBox="1"/>
          <p:nvPr>
            <p:ph idx="1" type="body"/>
          </p:nvPr>
        </p:nvSpPr>
        <p:spPr>
          <a:xfrm>
            <a:off x="1560349" y="2070101"/>
            <a:ext cx="10066791" cy="340995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100"/>
              <a:buFont typeface="Arial"/>
              <a:buNone/>
            </a:pPr>
            <a:r>
              <a:rPr lang="pt-PT" sz="3000">
                <a:latin typeface="Arial"/>
                <a:ea typeface="Arial"/>
                <a:cs typeface="Arial"/>
                <a:sym typeface="Arial"/>
              </a:rPr>
              <a:t>Prin combinarea beneficiilor jocului de domino cu pictograme și utilizarea aplicațiilor online cu pictograme și răspunsuri corecte, cursanții se pot bucura de o experiență educațională cuprinzătoare și interactivă, care valorifică punctele forte ale platformelor fizice și digitale.</a:t>
            </a:r>
            <a:endParaRPr sz="3000">
              <a:latin typeface="Arial"/>
              <a:ea typeface="Arial"/>
              <a:cs typeface="Arial"/>
              <a:sym typeface="Arial"/>
            </a:endParaRPr>
          </a:p>
          <a:p>
            <a:pPr indent="0" lvl="0" marL="0" rtl="0" algn="just">
              <a:lnSpc>
                <a:spcPct val="90000"/>
              </a:lnSpc>
              <a:spcBef>
                <a:spcPts val="0"/>
              </a:spcBef>
              <a:spcAft>
                <a:spcPts val="0"/>
              </a:spcAft>
              <a:buClr>
                <a:schemeClr val="dk1"/>
              </a:buClr>
              <a:buSzPts val="1100"/>
              <a:buFont typeface="Arial"/>
              <a:buNone/>
            </a:pPr>
            <a:r>
              <a:t/>
            </a:r>
            <a:endParaRPr sz="3000">
              <a:latin typeface="Arial"/>
              <a:ea typeface="Arial"/>
              <a:cs typeface="Arial"/>
              <a:sym typeface="Arial"/>
            </a:endParaRPr>
          </a:p>
          <a:p>
            <a:pPr indent="0" lvl="0" marL="0" rtl="0" algn="just">
              <a:lnSpc>
                <a:spcPct val="90000"/>
              </a:lnSpc>
              <a:spcBef>
                <a:spcPts val="0"/>
              </a:spcBef>
              <a:spcAft>
                <a:spcPts val="0"/>
              </a:spcAft>
              <a:buClr>
                <a:schemeClr val="lt1"/>
              </a:buClr>
              <a:buSzPts val="3000"/>
              <a:buNone/>
            </a:pPr>
            <a:r>
              <a:t/>
            </a:r>
            <a:endParaRPr sz="3000">
              <a:latin typeface="Arial"/>
              <a:ea typeface="Arial"/>
              <a:cs typeface="Arial"/>
              <a:sym typeface="Arial"/>
            </a:endParaRPr>
          </a:p>
        </p:txBody>
      </p:sp>
      <p:pic>
        <p:nvPicPr>
          <p:cNvPr id="578" name="Google Shape;578;p75"/>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6666"/>
              <a:buFont typeface="Arial"/>
              <a:buNone/>
            </a:pPr>
            <a:r>
              <a:rPr b="0" lang="pt-PT"/>
              <a:t>Avantajele utilizării jocurilor cu pictograme folosind aplicația TEC + + US pentru a ajuta la jocuri</a:t>
            </a:r>
            <a:endParaRPr b="0"/>
          </a:p>
          <a:p>
            <a:pPr indent="0" lvl="0" marL="0" rtl="0" algn="l">
              <a:lnSpc>
                <a:spcPct val="90000"/>
              </a:lnSpc>
              <a:spcBef>
                <a:spcPts val="0"/>
              </a:spcBef>
              <a:spcAft>
                <a:spcPts val="0"/>
              </a:spcAft>
              <a:buClr>
                <a:schemeClr val="dk1"/>
              </a:buClr>
              <a:buSzPct val="36666"/>
              <a:buFont typeface="Arial"/>
              <a:buNone/>
            </a:pPr>
            <a:r>
              <a:t/>
            </a:r>
            <a:endParaRPr b="0"/>
          </a:p>
          <a:p>
            <a:pPr indent="0" lvl="0" marL="0" rtl="0" algn="l">
              <a:lnSpc>
                <a:spcPct val="90000"/>
              </a:lnSpc>
              <a:spcBef>
                <a:spcPts val="0"/>
              </a:spcBef>
              <a:spcAft>
                <a:spcPts val="0"/>
              </a:spcAft>
              <a:buClr>
                <a:schemeClr val="lt1"/>
              </a:buClr>
              <a:buSzPct val="100000"/>
              <a:buFont typeface="Arial"/>
              <a:buNone/>
            </a:pPr>
            <a:r>
              <a:t/>
            </a:r>
            <a:endParaRPr b="0"/>
          </a:p>
        </p:txBody>
      </p:sp>
      <p:sp>
        <p:nvSpPr>
          <p:cNvPr id="584" name="Google Shape;584;p76"/>
          <p:cNvSpPr txBox="1"/>
          <p:nvPr>
            <p:ph idx="1" type="body"/>
          </p:nvPr>
        </p:nvSpPr>
        <p:spPr>
          <a:xfrm>
            <a:off x="1042988" y="1861962"/>
            <a:ext cx="10758488" cy="4473751"/>
          </a:xfrm>
          <a:prstGeom prst="rect">
            <a:avLst/>
          </a:prstGeom>
          <a:noFill/>
          <a:ln>
            <a:noFill/>
          </a:ln>
        </p:spPr>
        <p:txBody>
          <a:bodyPr anchorCtr="0" anchor="t" bIns="45700" lIns="91425" spcFirstLastPara="1" rIns="91425" wrap="square" tIns="45700">
            <a:normAutofit fontScale="70000" lnSpcReduction="20000"/>
          </a:bodyPr>
          <a:lstStyle/>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Feedback imediat: Aplicațiile online oferă feedback instantaneu cu privire la răspunsuri, ajutând jucătorii să învețe din greșelile lor și să-și îmbunătățească înțelegerea.</a:t>
            </a:r>
            <a:endParaRPr b="1">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Provocări captivante: Testele și puzzle-urile interactive bazate pe pictograme oferă provocări distractive care mențin jucătorii motivați să învețe și să participe.</a:t>
            </a:r>
            <a:endParaRPr b="1">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Adaptabilitate: Platformele online permit adaptarea ușoară, permițând unui public mai larg să acceseze și să beneficieze de activitățile bazate pe pictograme.</a:t>
            </a:r>
            <a:endParaRPr b="1">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Învățare personalizată: Algoritmii adaptivi din aplicațiile online pot adapta nivelul de dificultate al întrebărilor pe baza performanței jucătorului, asigurând o experiență optimă de învățare.</a:t>
            </a:r>
            <a:endParaRPr b="1">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Urmărirea progresului: Jucătorii își pot urmări progresul în timp, identificând punctele forte și punctele slabe în înțelegerea pictogramelor și a conceptelor asociate.</a:t>
            </a:r>
            <a:endParaRPr b="1">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Accesibilitate globală: Aplicațiile online oferă acces la experiențe de învățare bazate pe pictograme persoanelor din întreaga lume, promovând schimbul cultural și diversitatea.</a:t>
            </a:r>
            <a:endParaRPr b="1">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Integrare multimedia: Platformele online pot încorpora elemente multimedia, cum ar fi videoclipuri și animații, îmbunătățind experiența generală de învățare.</a:t>
            </a:r>
            <a:endParaRPr b="1">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Învățare colaborativă: Platformele online facilitează învățarea colaborativă, permițând jucătorilor să lucreze împreună pentru a rezolva provocări și a împărtăși informații.</a:t>
            </a:r>
            <a:endParaRPr b="1">
              <a:latin typeface="Arial"/>
              <a:ea typeface="Arial"/>
              <a:cs typeface="Arial"/>
              <a:sym typeface="Arial"/>
            </a:endParaRPr>
          </a:p>
          <a:p>
            <a:pPr indent="0" lvl="0" marL="228600" rtl="0" algn="l">
              <a:lnSpc>
                <a:spcPct val="90000"/>
              </a:lnSpc>
              <a:spcBef>
                <a:spcPts val="1000"/>
              </a:spcBef>
              <a:spcAft>
                <a:spcPts val="0"/>
              </a:spcAft>
              <a:buNone/>
            </a:pPr>
            <a:r>
              <a:t/>
            </a:r>
            <a:endParaRPr b="1">
              <a:latin typeface="Arial"/>
              <a:ea typeface="Arial"/>
              <a:cs typeface="Arial"/>
              <a:sym typeface="Arial"/>
            </a:endParaRPr>
          </a:p>
          <a:p>
            <a:pPr indent="-110490" lvl="0" marL="228600" rtl="0" algn="l">
              <a:lnSpc>
                <a:spcPct val="90000"/>
              </a:lnSpc>
              <a:spcBef>
                <a:spcPts val="1000"/>
              </a:spcBef>
              <a:spcAft>
                <a:spcPts val="0"/>
              </a:spcAft>
              <a:buClr>
                <a:schemeClr val="lt1"/>
              </a:buClr>
              <a:buSzPct val="100000"/>
              <a:buNone/>
            </a:pPr>
            <a:r>
              <a:t/>
            </a:r>
            <a:endParaRPr b="0" i="0">
              <a:latin typeface="Arial"/>
              <a:ea typeface="Arial"/>
              <a:cs typeface="Arial"/>
              <a:sym typeface="Arial"/>
            </a:endParaRPr>
          </a:p>
        </p:txBody>
      </p:sp>
      <p:pic>
        <p:nvPicPr>
          <p:cNvPr id="585" name="Google Shape;585;p76"/>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9285"/>
              <a:buFont typeface="Arial"/>
              <a:buNone/>
            </a:pPr>
            <a:r>
              <a:t/>
            </a:r>
            <a:endParaRPr b="0" sz="2800">
              <a:solidFill>
                <a:srgbClr val="FFFFFF"/>
              </a:solidFill>
            </a:endParaRPr>
          </a:p>
          <a:p>
            <a:pPr indent="0" lvl="0" marL="0" rtl="0" algn="l">
              <a:lnSpc>
                <a:spcPct val="90000"/>
              </a:lnSpc>
              <a:spcBef>
                <a:spcPts val="0"/>
              </a:spcBef>
              <a:spcAft>
                <a:spcPts val="0"/>
              </a:spcAft>
              <a:buClr>
                <a:schemeClr val="dk1"/>
              </a:buClr>
              <a:buSzPct val="39285"/>
              <a:buFont typeface="Arial"/>
              <a:buNone/>
            </a:pPr>
            <a:r>
              <a:rPr b="0" lang="pt-PT" sz="2800">
                <a:solidFill>
                  <a:srgbClr val="FFFFFF"/>
                </a:solidFill>
              </a:rPr>
              <a:t>Activitate asincronă</a:t>
            </a:r>
            <a:endParaRPr b="0" sz="2800">
              <a:solidFill>
                <a:srgbClr val="FFFFFF"/>
              </a:solidFill>
            </a:endParaRPr>
          </a:p>
          <a:p>
            <a:pPr indent="0" lvl="0" marL="0" rtl="0" algn="l">
              <a:lnSpc>
                <a:spcPct val="90000"/>
              </a:lnSpc>
              <a:spcBef>
                <a:spcPts val="0"/>
              </a:spcBef>
              <a:spcAft>
                <a:spcPts val="0"/>
              </a:spcAft>
              <a:buClr>
                <a:schemeClr val="dk1"/>
              </a:buClr>
              <a:buSzPct val="39285"/>
              <a:buFont typeface="Arial"/>
              <a:buNone/>
            </a:pPr>
            <a:r>
              <a:t/>
            </a:r>
            <a:endParaRPr b="0" sz="2800">
              <a:solidFill>
                <a:srgbClr val="FFFFFF"/>
              </a:solidFill>
            </a:endParaRPr>
          </a:p>
          <a:p>
            <a:pPr indent="0" lvl="0" marL="0" rtl="0" algn="l">
              <a:lnSpc>
                <a:spcPct val="90000"/>
              </a:lnSpc>
              <a:spcBef>
                <a:spcPts val="0"/>
              </a:spcBef>
              <a:spcAft>
                <a:spcPts val="0"/>
              </a:spcAft>
              <a:buClr>
                <a:srgbClr val="FFFFFF"/>
              </a:buClr>
              <a:buSzPct val="100000"/>
              <a:buFont typeface="Arial"/>
              <a:buNone/>
            </a:pPr>
            <a:r>
              <a:t/>
            </a:r>
            <a:endParaRPr b="0" sz="2800">
              <a:solidFill>
                <a:srgbClr val="FFFFFF"/>
              </a:solidFill>
            </a:endParaRPr>
          </a:p>
        </p:txBody>
      </p:sp>
      <p:sp>
        <p:nvSpPr>
          <p:cNvPr id="591" name="Google Shape;591;p77"/>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1000"/>
              </a:spcBef>
              <a:spcAft>
                <a:spcPts val="0"/>
              </a:spcAft>
              <a:buSzPts val="2400"/>
              <a:buChar char="•"/>
            </a:pPr>
            <a:r>
              <a:rPr lang="pt-PT"/>
              <a:t>Explorați jocurile, dacă este posibil, imprimați și încercați să le utilizați cu ajutorul aplicației TEC + + US 2.0.</a:t>
            </a:r>
            <a:endParaRPr/>
          </a:p>
          <a:p>
            <a:pPr indent="-228600" lvl="0" marL="228600" rtl="0" algn="l">
              <a:lnSpc>
                <a:spcPct val="90000"/>
              </a:lnSpc>
              <a:spcBef>
                <a:spcPts val="1000"/>
              </a:spcBef>
              <a:spcAft>
                <a:spcPts val="0"/>
              </a:spcAft>
              <a:buSzPts val="2400"/>
              <a:buChar char="•"/>
            </a:pPr>
            <a:r>
              <a:rPr lang="pt-PT"/>
              <a:t>Creați o postare care evaluează cele patru jocuri printabile ale TEC + + US 2.0.</a:t>
            </a:r>
            <a:endParaRPr/>
          </a:p>
          <a:p>
            <a:pPr indent="-228600" lvl="0" marL="228600" rtl="0" algn="l">
              <a:lnSpc>
                <a:spcPct val="90000"/>
              </a:lnSpc>
              <a:spcBef>
                <a:spcPts val="1000"/>
              </a:spcBef>
              <a:spcAft>
                <a:spcPts val="0"/>
              </a:spcAft>
              <a:buSzPts val="2400"/>
              <a:buChar char="•"/>
            </a:pPr>
            <a:r>
              <a:rPr lang="pt-PT"/>
              <a:t>Includeți câteva sugestii pentru a îmbunătăți materialele feed-back-ului dvs.</a:t>
            </a:r>
            <a:endParaRPr/>
          </a:p>
          <a:p>
            <a:pPr indent="0" lvl="0" marL="228600" rtl="0" algn="l">
              <a:lnSpc>
                <a:spcPct val="90000"/>
              </a:lnSpc>
              <a:spcBef>
                <a:spcPts val="1000"/>
              </a:spcBef>
              <a:spcAft>
                <a:spcPts val="0"/>
              </a:spcAft>
              <a:buNone/>
            </a:pPr>
            <a:r>
              <a:t/>
            </a:r>
            <a:endParaRPr/>
          </a:p>
          <a:p>
            <a:pPr indent="-76200" lvl="0" marL="228600" rtl="0" algn="l">
              <a:lnSpc>
                <a:spcPct val="90000"/>
              </a:lnSpc>
              <a:spcBef>
                <a:spcPts val="1000"/>
              </a:spcBef>
              <a:spcAft>
                <a:spcPts val="0"/>
              </a:spcAft>
              <a:buClr>
                <a:schemeClr val="lt1"/>
              </a:buClr>
              <a:buSzPts val="2400"/>
              <a:buNone/>
            </a:pPr>
            <a:r>
              <a:t/>
            </a:r>
            <a:endParaRPr/>
          </a:p>
          <a:p>
            <a:pPr indent="-76200" lvl="0" marL="228600" rtl="0" algn="l">
              <a:lnSpc>
                <a:spcPct val="90000"/>
              </a:lnSpc>
              <a:spcBef>
                <a:spcPts val="1000"/>
              </a:spcBef>
              <a:spcAft>
                <a:spcPts val="0"/>
              </a:spcAft>
              <a:buClr>
                <a:schemeClr val="lt1"/>
              </a:buClr>
              <a:buSzPts val="2400"/>
              <a:buNone/>
            </a:pPr>
            <a:r>
              <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592" name="Google Shape;592;p7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8"/>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720090" marR="720090" rtl="0" algn="ctr">
              <a:lnSpc>
                <a:spcPct val="90000"/>
              </a:lnSpc>
              <a:spcBef>
                <a:spcPts val="0"/>
              </a:spcBef>
              <a:spcAft>
                <a:spcPts val="0"/>
              </a:spcAft>
              <a:buClr>
                <a:schemeClr val="lt1"/>
              </a:buClr>
              <a:buSzPts val="3400"/>
              <a:buFont typeface="Arial"/>
              <a:buNone/>
            </a:pPr>
            <a:r>
              <a:rPr b="0" i="0" lang="pt-PT" sz="3400" u="none" strike="noStrike">
                <a:latin typeface="Arial"/>
                <a:ea typeface="Arial"/>
                <a:cs typeface="Arial"/>
                <a:sym typeface="Arial"/>
              </a:rPr>
              <a:t>5. </a:t>
            </a:r>
            <a:r>
              <a:rPr lang="pt-PT" sz="3400"/>
              <a:t>Pregătirea unei activități in clasă folosind materiale TEC++US</a:t>
            </a:r>
            <a:endParaRPr sz="3400"/>
          </a:p>
          <a:p>
            <a:pPr indent="0" lvl="0" marL="720090" marR="720090" rtl="0" algn="ctr">
              <a:lnSpc>
                <a:spcPct val="90000"/>
              </a:lnSpc>
              <a:spcBef>
                <a:spcPts val="0"/>
              </a:spcBef>
              <a:spcAft>
                <a:spcPts val="0"/>
              </a:spcAft>
              <a:buClr>
                <a:schemeClr val="dk1"/>
              </a:buClr>
              <a:buSzPts val="1100"/>
              <a:buFont typeface="Arial"/>
              <a:buNone/>
            </a:pPr>
            <a:r>
              <a:t/>
            </a:r>
            <a:endParaRPr sz="3400"/>
          </a:p>
          <a:p>
            <a:pPr indent="0" lvl="0" marL="720090" marR="720090" rtl="0" algn="ctr">
              <a:lnSpc>
                <a:spcPct val="90000"/>
              </a:lnSpc>
              <a:spcBef>
                <a:spcPts val="0"/>
              </a:spcBef>
              <a:spcAft>
                <a:spcPts val="0"/>
              </a:spcAft>
              <a:buClr>
                <a:schemeClr val="lt1"/>
              </a:buClr>
              <a:buSzPts val="3400"/>
              <a:buFont typeface="Arial"/>
              <a:buNone/>
            </a:pPr>
            <a:r>
              <a:t/>
            </a:r>
            <a:endParaRPr sz="3400"/>
          </a:p>
        </p:txBody>
      </p:sp>
      <p:pic>
        <p:nvPicPr>
          <p:cNvPr id="598" name="Google Shape;598;p7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79"/>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Activitate captivantă în clasă cu TEC++US 2.0</a:t>
            </a:r>
            <a:endParaRPr>
              <a:latin typeface="Arial"/>
              <a:ea typeface="Arial"/>
              <a:cs typeface="Arial"/>
              <a:sym typeface="Arial"/>
            </a:endParaRPr>
          </a:p>
        </p:txBody>
      </p:sp>
      <p:sp>
        <p:nvSpPr>
          <p:cNvPr id="604" name="Google Shape;604;p79"/>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1000"/>
              </a:spcBef>
              <a:spcAft>
                <a:spcPts val="0"/>
              </a:spcAft>
              <a:buClr>
                <a:schemeClr val="dk1"/>
              </a:buClr>
              <a:buSzPct val="45833"/>
              <a:buFont typeface="Arial"/>
              <a:buNone/>
            </a:pPr>
            <a:r>
              <a:rPr lang="pt-PT">
                <a:latin typeface="Arial"/>
                <a:ea typeface="Arial"/>
                <a:cs typeface="Arial"/>
                <a:sym typeface="Arial"/>
              </a:rPr>
              <a:t>Activitate de grup (1h)</a:t>
            </a:r>
            <a:endParaRPr>
              <a:latin typeface="Arial"/>
              <a:ea typeface="Arial"/>
              <a:cs typeface="Arial"/>
              <a:sym typeface="Arial"/>
            </a:endParaRPr>
          </a:p>
          <a:p>
            <a:pPr indent="0" lvl="0" marL="0" rtl="0" algn="l">
              <a:lnSpc>
                <a:spcPct val="90000"/>
              </a:lnSpc>
              <a:spcBef>
                <a:spcPts val="1000"/>
              </a:spcBef>
              <a:spcAft>
                <a:spcPts val="0"/>
              </a:spcAft>
              <a:buClr>
                <a:schemeClr val="dk1"/>
              </a:buClr>
              <a:buSzPct val="45833"/>
              <a:buFont typeface="Arial"/>
              <a:buNone/>
            </a:pPr>
            <a:r>
              <a:t/>
            </a:r>
            <a:endParaRPr>
              <a:latin typeface="Arial"/>
              <a:ea typeface="Arial"/>
              <a:cs typeface="Arial"/>
              <a:sym typeface="Arial"/>
            </a:endParaRPr>
          </a:p>
          <a:p>
            <a:pPr indent="0" lvl="0" marL="0" rtl="0" algn="l">
              <a:lnSpc>
                <a:spcPct val="90000"/>
              </a:lnSpc>
              <a:spcBef>
                <a:spcPts val="1000"/>
              </a:spcBef>
              <a:spcAft>
                <a:spcPts val="0"/>
              </a:spcAft>
              <a:buClr>
                <a:schemeClr val="dk1"/>
              </a:buClr>
              <a:buSzPct val="45833"/>
              <a:buFont typeface="Arial"/>
              <a:buNone/>
            </a:pPr>
            <a:r>
              <a:rPr lang="pt-PT">
                <a:latin typeface="Arial"/>
                <a:ea typeface="Arial"/>
                <a:cs typeface="Arial"/>
                <a:sym typeface="Arial"/>
              </a:rPr>
              <a:t>Discutați în grup despre o activitate propusă folosind TEC++US 2.0, folosit ca instrument pentru îmbunătățirea experienței de învățare. (30 min)</a:t>
            </a:r>
            <a:endParaRPr>
              <a:latin typeface="Arial"/>
              <a:ea typeface="Arial"/>
              <a:cs typeface="Arial"/>
              <a:sym typeface="Arial"/>
            </a:endParaRPr>
          </a:p>
          <a:p>
            <a:pPr indent="0" lvl="0" marL="0" rtl="0" algn="l">
              <a:lnSpc>
                <a:spcPct val="90000"/>
              </a:lnSpc>
              <a:spcBef>
                <a:spcPts val="1000"/>
              </a:spcBef>
              <a:spcAft>
                <a:spcPts val="0"/>
              </a:spcAft>
              <a:buClr>
                <a:schemeClr val="dk1"/>
              </a:buClr>
              <a:buSzPct val="45833"/>
              <a:buFont typeface="Arial"/>
              <a:buNone/>
            </a:pPr>
            <a:r>
              <a:rPr lang="pt-PT">
                <a:latin typeface="Arial"/>
                <a:ea typeface="Arial"/>
                <a:cs typeface="Arial"/>
                <a:sym typeface="Arial"/>
              </a:rPr>
              <a:t>Evidențiați obiectivele cheie de învățare pe care activitatea își propune să le atingă.</a:t>
            </a:r>
            <a:endParaRPr>
              <a:latin typeface="Arial"/>
              <a:ea typeface="Arial"/>
              <a:cs typeface="Arial"/>
              <a:sym typeface="Arial"/>
            </a:endParaRPr>
          </a:p>
          <a:p>
            <a:pPr indent="0" lvl="0" marL="0" rtl="0" algn="l">
              <a:lnSpc>
                <a:spcPct val="90000"/>
              </a:lnSpc>
              <a:spcBef>
                <a:spcPts val="1000"/>
              </a:spcBef>
              <a:spcAft>
                <a:spcPts val="0"/>
              </a:spcAft>
              <a:buClr>
                <a:schemeClr val="dk1"/>
              </a:buClr>
              <a:buSzPct val="45833"/>
              <a:buFont typeface="Arial"/>
              <a:buNone/>
            </a:pPr>
            <a:r>
              <a:rPr lang="pt-PT">
                <a:latin typeface="Arial"/>
                <a:ea typeface="Arial"/>
                <a:cs typeface="Arial"/>
                <a:sym typeface="Arial"/>
              </a:rPr>
              <a:t>Creați o schiță de planificare a propunerii de activitate a grupului dvs. (20 minute)</a:t>
            </a:r>
            <a:endParaRPr>
              <a:latin typeface="Arial"/>
              <a:ea typeface="Arial"/>
              <a:cs typeface="Arial"/>
              <a:sym typeface="Arial"/>
            </a:endParaRPr>
          </a:p>
          <a:p>
            <a:pPr indent="0" lvl="0" marL="0" rtl="0" algn="l">
              <a:lnSpc>
                <a:spcPct val="90000"/>
              </a:lnSpc>
              <a:spcBef>
                <a:spcPts val="1000"/>
              </a:spcBef>
              <a:spcAft>
                <a:spcPts val="0"/>
              </a:spcAft>
              <a:buClr>
                <a:schemeClr val="dk1"/>
              </a:buClr>
              <a:buSzPct val="45833"/>
              <a:buFont typeface="Arial"/>
              <a:buNone/>
            </a:pPr>
            <a:r>
              <a:t/>
            </a:r>
            <a:endParaRPr>
              <a:latin typeface="Arial"/>
              <a:ea typeface="Arial"/>
              <a:cs typeface="Arial"/>
              <a:sym typeface="Arial"/>
            </a:endParaRPr>
          </a:p>
          <a:p>
            <a:pPr indent="0" lvl="0" marL="0" rtl="0" algn="l">
              <a:lnSpc>
                <a:spcPct val="90000"/>
              </a:lnSpc>
              <a:spcBef>
                <a:spcPts val="1000"/>
              </a:spcBef>
              <a:spcAft>
                <a:spcPts val="0"/>
              </a:spcAft>
              <a:buClr>
                <a:schemeClr val="dk1"/>
              </a:buClr>
              <a:buSzPct val="45833"/>
              <a:buFont typeface="Arial"/>
              <a:buNone/>
            </a:pPr>
            <a:r>
              <a:t/>
            </a:r>
            <a:endParaRPr>
              <a:latin typeface="Arial"/>
              <a:ea typeface="Arial"/>
              <a:cs typeface="Arial"/>
              <a:sym typeface="Arial"/>
            </a:endParaRPr>
          </a:p>
          <a:p>
            <a:pPr indent="0" lvl="0" marL="0" rtl="0" algn="l">
              <a:lnSpc>
                <a:spcPct val="90000"/>
              </a:lnSpc>
              <a:spcBef>
                <a:spcPts val="1000"/>
              </a:spcBef>
              <a:spcAft>
                <a:spcPts val="0"/>
              </a:spcAft>
              <a:buClr>
                <a:schemeClr val="lt1"/>
              </a:buClr>
              <a:buSzPct val="100000"/>
              <a:buNone/>
            </a:pPr>
            <a:r>
              <a:t/>
            </a:r>
            <a:endParaRPr>
              <a:latin typeface="Arial"/>
              <a:ea typeface="Arial"/>
              <a:cs typeface="Arial"/>
              <a:sym typeface="Arial"/>
            </a:endParaRPr>
          </a:p>
          <a:p>
            <a:pPr indent="-76200" lvl="0" marL="228600" rtl="0" algn="l">
              <a:lnSpc>
                <a:spcPct val="90000"/>
              </a:lnSpc>
              <a:spcBef>
                <a:spcPts val="1000"/>
              </a:spcBef>
              <a:spcAft>
                <a:spcPts val="0"/>
              </a:spcAft>
              <a:buClr>
                <a:schemeClr val="lt1"/>
              </a:buClr>
              <a:buSzPct val="100000"/>
              <a:buNone/>
            </a:pPr>
            <a:r>
              <a:t/>
            </a:r>
            <a:endParaRPr/>
          </a:p>
        </p:txBody>
      </p:sp>
      <p:pic>
        <p:nvPicPr>
          <p:cNvPr id="605" name="Google Shape;605;p79"/>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8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6666"/>
              <a:buFont typeface="Arial"/>
              <a:buNone/>
            </a:pPr>
            <a:r>
              <a:rPr lang="pt-PT"/>
              <a:t>Începeți pregătirea unei prezentări a unui joc simulat</a:t>
            </a:r>
            <a:endParaRPr/>
          </a:p>
          <a:p>
            <a:pPr indent="0" lvl="0" marL="0" rtl="0" algn="l">
              <a:lnSpc>
                <a:spcPct val="90000"/>
              </a:lnSpc>
              <a:spcBef>
                <a:spcPts val="0"/>
              </a:spcBef>
              <a:spcAft>
                <a:spcPts val="0"/>
              </a:spcAft>
              <a:buClr>
                <a:schemeClr val="dk1"/>
              </a:buClr>
              <a:buSzPct val="36666"/>
              <a:buFont typeface="Arial"/>
              <a:buNone/>
            </a:pPr>
            <a:r>
              <a:rPr lang="pt-PT"/>
              <a:t>(1h)</a:t>
            </a:r>
            <a:endParaRPr/>
          </a:p>
          <a:p>
            <a:pPr indent="0" lvl="0" marL="0" rtl="0" algn="l">
              <a:lnSpc>
                <a:spcPct val="90000"/>
              </a:lnSpc>
              <a:spcBef>
                <a:spcPts val="0"/>
              </a:spcBef>
              <a:spcAft>
                <a:spcPts val="0"/>
              </a:spcAft>
              <a:buClr>
                <a:schemeClr val="dk1"/>
              </a:buClr>
              <a:buSzPct val="36666"/>
              <a:buFont typeface="Arial"/>
              <a:buNone/>
            </a:pPr>
            <a:r>
              <a:t/>
            </a:r>
            <a:endParaRPr/>
          </a:p>
          <a:p>
            <a:pPr indent="0" lvl="0" marL="0" rtl="0" algn="l">
              <a:lnSpc>
                <a:spcPct val="90000"/>
              </a:lnSpc>
              <a:spcBef>
                <a:spcPts val="0"/>
              </a:spcBef>
              <a:spcAft>
                <a:spcPts val="0"/>
              </a:spcAft>
              <a:buClr>
                <a:schemeClr val="lt1"/>
              </a:buClr>
              <a:buSzPct val="100000"/>
              <a:buFont typeface="Arial"/>
              <a:buNone/>
            </a:pPr>
            <a:r>
              <a:t/>
            </a:r>
            <a:endParaRPr/>
          </a:p>
        </p:txBody>
      </p:sp>
      <p:sp>
        <p:nvSpPr>
          <p:cNvPr id="611" name="Google Shape;611;p80"/>
          <p:cNvSpPr txBox="1"/>
          <p:nvPr>
            <p:ph idx="1" type="body"/>
          </p:nvPr>
        </p:nvSpPr>
        <p:spPr>
          <a:xfrm>
            <a:off x="1360324" y="1968964"/>
            <a:ext cx="10066791" cy="3836433"/>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90000"/>
              </a:lnSpc>
              <a:spcBef>
                <a:spcPts val="0"/>
              </a:spcBef>
              <a:spcAft>
                <a:spcPts val="0"/>
              </a:spcAft>
              <a:buSzPts val="2400"/>
              <a:buFont typeface="Calibri"/>
              <a:buAutoNum type="arabicPeriod"/>
            </a:pPr>
            <a:r>
              <a:rPr b="1" lang="pt-PT">
                <a:latin typeface="Arial"/>
                <a:ea typeface="Arial"/>
                <a:cs typeface="Arial"/>
                <a:sym typeface="Arial"/>
              </a:rPr>
              <a:t>Introducere (5 minute):</a:t>
            </a:r>
            <a:endParaRPr b="1">
              <a:latin typeface="Arial"/>
              <a:ea typeface="Arial"/>
              <a:cs typeface="Arial"/>
              <a:sym typeface="Arial"/>
            </a:endParaRPr>
          </a:p>
          <a:p>
            <a:pPr indent="-228600" lvl="0" marL="228600" rtl="0" algn="l">
              <a:lnSpc>
                <a:spcPct val="90000"/>
              </a:lnSpc>
              <a:spcBef>
                <a:spcPts val="0"/>
              </a:spcBef>
              <a:spcAft>
                <a:spcPts val="0"/>
              </a:spcAft>
              <a:buSzPts val="2400"/>
              <a:buFont typeface="Calibri"/>
              <a:buAutoNum type="arabicPeriod"/>
            </a:pPr>
            <a:r>
              <a:rPr b="1" lang="pt-PT">
                <a:latin typeface="Arial"/>
                <a:ea typeface="Arial"/>
                <a:cs typeface="Arial"/>
                <a:sym typeface="Arial"/>
              </a:rPr>
              <a:t>Explicați conceptul de ecosisteme și importanța activității.</a:t>
            </a:r>
            <a:endParaRPr b="1">
              <a:latin typeface="Arial"/>
              <a:ea typeface="Arial"/>
              <a:cs typeface="Arial"/>
              <a:sym typeface="Arial"/>
            </a:endParaRPr>
          </a:p>
          <a:p>
            <a:pPr indent="-228600" lvl="0" marL="228600" rtl="0" algn="l">
              <a:lnSpc>
                <a:spcPct val="90000"/>
              </a:lnSpc>
              <a:spcBef>
                <a:spcPts val="0"/>
              </a:spcBef>
              <a:spcAft>
                <a:spcPts val="0"/>
              </a:spcAft>
              <a:buSzPts val="2400"/>
              <a:buFont typeface="Calibri"/>
              <a:buAutoNum type="arabicPeriod"/>
            </a:pPr>
            <a:r>
              <a:rPr b="1" lang="pt-PT">
                <a:latin typeface="Arial"/>
                <a:ea typeface="Arial"/>
                <a:cs typeface="Arial"/>
                <a:sym typeface="Arial"/>
              </a:rPr>
              <a:t>Demonstrați pe scurt cum să navigați în aplicația TEC++ US 2.0.</a:t>
            </a:r>
            <a:endParaRPr b="1">
              <a:latin typeface="Arial"/>
              <a:ea typeface="Arial"/>
              <a:cs typeface="Arial"/>
              <a:sym typeface="Arial"/>
            </a:endParaRPr>
          </a:p>
          <a:p>
            <a:pPr indent="-228600" lvl="0" marL="228600" rtl="0" algn="l">
              <a:lnSpc>
                <a:spcPct val="90000"/>
              </a:lnSpc>
              <a:spcBef>
                <a:spcPts val="0"/>
              </a:spcBef>
              <a:spcAft>
                <a:spcPts val="0"/>
              </a:spcAft>
              <a:buSzPts val="2400"/>
              <a:buFont typeface="Calibri"/>
              <a:buAutoNum type="arabicPeriod"/>
            </a:pPr>
            <a:r>
              <a:rPr b="1" lang="pt-PT">
                <a:latin typeface="Arial"/>
                <a:ea typeface="Arial"/>
                <a:cs typeface="Arial"/>
                <a:sym typeface="Arial"/>
              </a:rPr>
              <a:t>Discutii de grup (5 minute):</a:t>
            </a:r>
            <a:endParaRPr b="1">
              <a:latin typeface="Arial"/>
              <a:ea typeface="Arial"/>
              <a:cs typeface="Arial"/>
              <a:sym typeface="Arial"/>
            </a:endParaRPr>
          </a:p>
          <a:p>
            <a:pPr indent="-228600" lvl="0" marL="228600" rtl="0" algn="l">
              <a:lnSpc>
                <a:spcPct val="90000"/>
              </a:lnSpc>
              <a:spcBef>
                <a:spcPts val="0"/>
              </a:spcBef>
              <a:spcAft>
                <a:spcPts val="0"/>
              </a:spcAft>
              <a:buSzPts val="2400"/>
              <a:buFont typeface="Calibri"/>
              <a:buAutoNum type="arabicPeriod"/>
            </a:pPr>
            <a:r>
              <a:rPr b="1" lang="pt-PT">
                <a:latin typeface="Arial"/>
                <a:ea typeface="Arial"/>
                <a:cs typeface="Arial"/>
                <a:sym typeface="Arial"/>
              </a:rPr>
              <a:t>Mod de lucru (lucru în grup / lucru individual / explorare / ...)</a:t>
            </a:r>
            <a:endParaRPr b="1">
              <a:latin typeface="Arial"/>
              <a:ea typeface="Arial"/>
              <a:cs typeface="Arial"/>
              <a:sym typeface="Arial"/>
            </a:endParaRPr>
          </a:p>
          <a:p>
            <a:pPr indent="-228600" lvl="0" marL="228600" rtl="0" algn="l">
              <a:lnSpc>
                <a:spcPct val="90000"/>
              </a:lnSpc>
              <a:spcBef>
                <a:spcPts val="0"/>
              </a:spcBef>
              <a:spcAft>
                <a:spcPts val="0"/>
              </a:spcAft>
              <a:buSzPts val="2400"/>
              <a:buFont typeface="Calibri"/>
              <a:buAutoNum type="arabicPeriod"/>
            </a:pPr>
            <a:r>
              <a:rPr b="1" lang="pt-PT">
                <a:latin typeface="Arial"/>
                <a:ea typeface="Arial"/>
                <a:cs typeface="Arial"/>
                <a:sym typeface="Arial"/>
              </a:rPr>
              <a:t>Instrucțiuni de utilizare a TEC+US 2.0 pentru a explora materiale legate de ecosistem.</a:t>
            </a:r>
            <a:endParaRPr b="1">
              <a:latin typeface="Arial"/>
              <a:ea typeface="Arial"/>
              <a:cs typeface="Arial"/>
              <a:sym typeface="Arial"/>
            </a:endParaRPr>
          </a:p>
          <a:p>
            <a:pPr indent="-228600" lvl="0" marL="228600" rtl="0" algn="l">
              <a:lnSpc>
                <a:spcPct val="90000"/>
              </a:lnSpc>
              <a:spcBef>
                <a:spcPts val="0"/>
              </a:spcBef>
              <a:spcAft>
                <a:spcPts val="0"/>
              </a:spcAft>
              <a:buSzPts val="2400"/>
              <a:buFont typeface="Calibri"/>
              <a:buAutoNum type="arabicPeriod"/>
            </a:pPr>
            <a:r>
              <a:rPr b="1" lang="pt-PT">
                <a:latin typeface="Arial"/>
                <a:ea typeface="Arial"/>
                <a:cs typeface="Arial"/>
                <a:sym typeface="Arial"/>
              </a:rPr>
              <a:t>Discuție și partajare (5 minute):</a:t>
            </a:r>
            <a:endParaRPr b="1">
              <a:latin typeface="Arial"/>
              <a:ea typeface="Arial"/>
              <a:cs typeface="Arial"/>
              <a:sym typeface="Arial"/>
            </a:endParaRPr>
          </a:p>
          <a:p>
            <a:pPr indent="-228600" lvl="0" marL="228600" rtl="0" algn="l">
              <a:lnSpc>
                <a:spcPct val="90000"/>
              </a:lnSpc>
              <a:spcBef>
                <a:spcPts val="0"/>
              </a:spcBef>
              <a:spcAft>
                <a:spcPts val="0"/>
              </a:spcAft>
              <a:buSzPts val="2400"/>
              <a:buFont typeface="Calibri"/>
              <a:buAutoNum type="arabicPeriod"/>
            </a:pPr>
            <a:r>
              <a:rPr b="1" lang="pt-PT">
                <a:latin typeface="Arial"/>
                <a:ea typeface="Arial"/>
                <a:cs typeface="Arial"/>
                <a:sym typeface="Arial"/>
              </a:rPr>
              <a:t>Partajați constatări și informații utilizând caracteristicile TEC++US 2.0.</a:t>
            </a:r>
            <a:endParaRPr b="1">
              <a:latin typeface="Arial"/>
              <a:ea typeface="Arial"/>
              <a:cs typeface="Arial"/>
              <a:sym typeface="Arial"/>
            </a:endParaRPr>
          </a:p>
          <a:p>
            <a:pPr indent="-228600" lvl="0" marL="228600" rtl="0" algn="l">
              <a:lnSpc>
                <a:spcPct val="90000"/>
              </a:lnSpc>
              <a:spcBef>
                <a:spcPts val="0"/>
              </a:spcBef>
              <a:spcAft>
                <a:spcPts val="0"/>
              </a:spcAft>
              <a:buSzPts val="2400"/>
              <a:buFont typeface="Calibri"/>
              <a:buAutoNum type="arabicPeriod"/>
            </a:pPr>
            <a:r>
              <a:rPr b="1" lang="pt-PT">
                <a:latin typeface="Arial"/>
                <a:ea typeface="Arial"/>
                <a:cs typeface="Arial"/>
                <a:sym typeface="Arial"/>
              </a:rPr>
              <a:t>Evaluare (10 min):</a:t>
            </a:r>
            <a:endParaRPr b="1">
              <a:latin typeface="Arial"/>
              <a:ea typeface="Arial"/>
              <a:cs typeface="Arial"/>
              <a:sym typeface="Arial"/>
            </a:endParaRPr>
          </a:p>
          <a:p>
            <a:pPr indent="-228600" lvl="0" marL="228600" rtl="0" algn="l">
              <a:lnSpc>
                <a:spcPct val="90000"/>
              </a:lnSpc>
              <a:spcBef>
                <a:spcPts val="0"/>
              </a:spcBef>
              <a:spcAft>
                <a:spcPts val="0"/>
              </a:spcAft>
              <a:buSzPts val="2400"/>
              <a:buFont typeface="Calibri"/>
              <a:buAutoNum type="arabicPeriod"/>
            </a:pPr>
            <a:r>
              <a:rPr b="1" lang="pt-PT">
                <a:latin typeface="Arial"/>
                <a:ea typeface="Arial"/>
                <a:cs typeface="Arial"/>
                <a:sym typeface="Arial"/>
              </a:rPr>
              <a:t>Explicați evaluarea finală utilizând TEC + + US 2.0 pentru a măsura înțelegerea.</a:t>
            </a:r>
            <a:endParaRPr b="1">
              <a:latin typeface="Arial"/>
              <a:ea typeface="Arial"/>
              <a:cs typeface="Arial"/>
              <a:sym typeface="Arial"/>
            </a:endParaRPr>
          </a:p>
          <a:p>
            <a:pPr indent="0" lvl="0" marL="228600" rtl="0" algn="l">
              <a:lnSpc>
                <a:spcPct val="90000"/>
              </a:lnSpc>
              <a:spcBef>
                <a:spcPts val="0"/>
              </a:spcBef>
              <a:spcAft>
                <a:spcPts val="0"/>
              </a:spcAft>
              <a:buNone/>
            </a:pPr>
            <a:r>
              <a:t/>
            </a:r>
            <a:endParaRPr b="1">
              <a:latin typeface="Arial"/>
              <a:ea typeface="Arial"/>
              <a:cs typeface="Arial"/>
              <a:sym typeface="Arial"/>
            </a:endParaRPr>
          </a:p>
        </p:txBody>
      </p:sp>
      <p:pic>
        <p:nvPicPr>
          <p:cNvPr id="612" name="Google Shape;612;p80"/>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8"/>
          <p:cNvSpPr txBox="1"/>
          <p:nvPr>
            <p:ph type="title"/>
          </p:nvPr>
        </p:nvSpPr>
        <p:spPr>
          <a:xfrm>
            <a:off x="1915886" y="365125"/>
            <a:ext cx="9437914"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FFFF"/>
              </a:buClr>
              <a:buSzPts val="4800"/>
              <a:buFont typeface="Calibri"/>
              <a:buNone/>
            </a:pPr>
            <a:r>
              <a:rPr b="0" lang="pt-PT" sz="4800">
                <a:solidFill>
                  <a:srgbClr val="FFFFFF"/>
                </a:solidFill>
                <a:latin typeface="Calibri"/>
                <a:ea typeface="Calibri"/>
                <a:cs typeface="Calibri"/>
                <a:sym typeface="Calibri"/>
              </a:rPr>
              <a:t>Ai observat ceva special la această trupă rock?</a:t>
            </a:r>
            <a:endParaRPr sz="4800">
              <a:solidFill>
                <a:schemeClr val="lt1"/>
              </a:solidFill>
              <a:latin typeface="Arial"/>
              <a:ea typeface="Arial"/>
              <a:cs typeface="Arial"/>
              <a:sym typeface="Arial"/>
            </a:endParaRPr>
          </a:p>
        </p:txBody>
      </p:sp>
      <p:pic>
        <p:nvPicPr>
          <p:cNvPr descr="Joe Elliott of Def Leppard talks streaming, Hysteria and label rows" id="92" name="Google Shape;92;p18"/>
          <p:cNvPicPr preferRelativeResize="0"/>
          <p:nvPr/>
        </p:nvPicPr>
        <p:blipFill rotWithShape="1">
          <a:blip r:embed="rId4">
            <a:alphaModFix/>
          </a:blip>
          <a:srcRect b="0" l="0" r="0" t="0"/>
          <a:stretch/>
        </p:blipFill>
        <p:spPr>
          <a:xfrm>
            <a:off x="0" y="2543176"/>
            <a:ext cx="12192000" cy="3633787"/>
          </a:xfrm>
          <a:prstGeom prst="rect">
            <a:avLst/>
          </a:prstGeom>
          <a:noFill/>
          <a:ln>
            <a:noFill/>
          </a:ln>
        </p:spPr>
      </p:pic>
      <p:pic>
        <p:nvPicPr>
          <p:cNvPr id="93" name="Google Shape;93;p18"/>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8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Arial"/>
              <a:buNone/>
            </a:pPr>
            <a:r>
              <a:rPr b="0" lang="pt-PT" sz="3200">
                <a:solidFill>
                  <a:srgbClr val="FFFFFF"/>
                </a:solidFill>
              </a:rPr>
              <a:t>Activitate Asincrona</a:t>
            </a:r>
            <a:endParaRPr>
              <a:latin typeface="Arial"/>
              <a:ea typeface="Arial"/>
              <a:cs typeface="Arial"/>
              <a:sym typeface="Arial"/>
            </a:endParaRPr>
          </a:p>
        </p:txBody>
      </p:sp>
      <p:sp>
        <p:nvSpPr>
          <p:cNvPr id="618" name="Google Shape;618;p81"/>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100"/>
              <a:buFont typeface="Arial"/>
              <a:buNone/>
            </a:pPr>
            <a:r>
              <a:rPr b="1" lang="pt-PT">
                <a:latin typeface="Arial"/>
                <a:ea typeface="Arial"/>
                <a:cs typeface="Arial"/>
                <a:sym typeface="Arial"/>
              </a:rPr>
              <a:t>Creați o prezentare în Power Point pentru a fi prezentată în următoarea sesiune a planului de lucru și a strategiilor utilizate pentru implementarea TEC++US 2.0 în învățarea și incluziunea limbilor străine.</a:t>
            </a:r>
            <a:endParaRPr b="1">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rPr b="1" lang="pt-PT">
                <a:latin typeface="Arial"/>
                <a:ea typeface="Arial"/>
                <a:cs typeface="Arial"/>
                <a:sym typeface="Arial"/>
              </a:rPr>
              <a:t>Dacă este posibil, implementați activitatea cu elevii / cursanții și documentați prezentarea cu câteva imagini ale muncii efectuate.</a:t>
            </a:r>
            <a:endParaRPr b="1">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90000"/>
              </a:lnSpc>
              <a:spcBef>
                <a:spcPts val="1000"/>
              </a:spcBef>
              <a:spcAft>
                <a:spcPts val="0"/>
              </a:spcAft>
              <a:buClr>
                <a:schemeClr val="lt1"/>
              </a:buClr>
              <a:buSzPts val="2400"/>
              <a:buNone/>
            </a:pPr>
            <a:r>
              <a:t/>
            </a:r>
            <a:endParaRPr b="1">
              <a:latin typeface="Arial"/>
              <a:ea typeface="Arial"/>
              <a:cs typeface="Arial"/>
              <a:sym typeface="Arial"/>
            </a:endParaRPr>
          </a:p>
        </p:txBody>
      </p:sp>
      <p:pic>
        <p:nvPicPr>
          <p:cNvPr id="619" name="Google Shape;619;p8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82"/>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720090" marR="720090" rtl="0" algn="ctr">
              <a:lnSpc>
                <a:spcPct val="90000"/>
              </a:lnSpc>
              <a:spcBef>
                <a:spcPts val="0"/>
              </a:spcBef>
              <a:spcAft>
                <a:spcPts val="0"/>
              </a:spcAft>
              <a:buClr>
                <a:schemeClr val="lt1"/>
              </a:buClr>
              <a:buSzPts val="3400"/>
              <a:buFont typeface="Arial"/>
              <a:buNone/>
            </a:pPr>
            <a:r>
              <a:rPr lang="pt-PT" sz="3400">
                <a:latin typeface="Arial"/>
                <a:ea typeface="Arial"/>
                <a:cs typeface="Arial"/>
                <a:sym typeface="Arial"/>
              </a:rPr>
              <a:t>6. </a:t>
            </a:r>
            <a:r>
              <a:rPr lang="pt-PT" sz="3400"/>
              <a:t>Prezentarea materialelor obtinute</a:t>
            </a:r>
            <a:endParaRPr sz="3400"/>
          </a:p>
          <a:p>
            <a:pPr indent="0" lvl="0" marL="720090" marR="720090" rtl="0" algn="ctr">
              <a:lnSpc>
                <a:spcPct val="90000"/>
              </a:lnSpc>
              <a:spcBef>
                <a:spcPts val="0"/>
              </a:spcBef>
              <a:spcAft>
                <a:spcPts val="0"/>
              </a:spcAft>
              <a:buClr>
                <a:schemeClr val="dk1"/>
              </a:buClr>
              <a:buSzPts val="1100"/>
              <a:buFont typeface="Arial"/>
              <a:buNone/>
            </a:pPr>
            <a:r>
              <a:t/>
            </a:r>
            <a:endParaRPr sz="3400"/>
          </a:p>
          <a:p>
            <a:pPr indent="0" lvl="0" marL="720090" marR="720090" rtl="0" algn="ctr">
              <a:lnSpc>
                <a:spcPct val="90000"/>
              </a:lnSpc>
              <a:spcBef>
                <a:spcPts val="0"/>
              </a:spcBef>
              <a:spcAft>
                <a:spcPts val="0"/>
              </a:spcAft>
              <a:buClr>
                <a:schemeClr val="lt1"/>
              </a:buClr>
              <a:buSzPts val="3400"/>
              <a:buFont typeface="Arial"/>
              <a:buNone/>
            </a:pPr>
            <a:r>
              <a:t/>
            </a:r>
            <a:endParaRPr sz="3400"/>
          </a:p>
        </p:txBody>
      </p:sp>
      <p:pic>
        <p:nvPicPr>
          <p:cNvPr id="625" name="Google Shape;625;p82"/>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8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Prezentari de grup</a:t>
            </a:r>
            <a:endParaRPr/>
          </a:p>
        </p:txBody>
      </p:sp>
      <p:sp>
        <p:nvSpPr>
          <p:cNvPr id="631" name="Google Shape;631;p83"/>
          <p:cNvSpPr txBox="1"/>
          <p:nvPr>
            <p:ph idx="1" type="body"/>
          </p:nvPr>
        </p:nvSpPr>
        <p:spPr>
          <a:xfrm>
            <a:off x="1560349" y="3829050"/>
            <a:ext cx="10066791" cy="254085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400"/>
              <a:buChar char="•"/>
            </a:pPr>
            <a:r>
              <a:rPr lang="pt-PT"/>
              <a:t>Fiecare grup are la dispoziție 15 minute pentru a-și prezenta Power Point-ul.</a:t>
            </a:r>
            <a:endParaRPr/>
          </a:p>
          <a:p>
            <a:pPr indent="0" lvl="0" marL="228600" rtl="0" algn="l">
              <a:lnSpc>
                <a:spcPct val="90000"/>
              </a:lnSpc>
              <a:spcBef>
                <a:spcPts val="0"/>
              </a:spcBef>
              <a:spcAft>
                <a:spcPts val="0"/>
              </a:spcAft>
              <a:buNone/>
            </a:pPr>
            <a:r>
              <a:t/>
            </a:r>
            <a:endParaRPr/>
          </a:p>
        </p:txBody>
      </p:sp>
      <p:pic>
        <p:nvPicPr>
          <p:cNvPr id="632" name="Google Shape;632;p8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8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6666"/>
              <a:buFont typeface="Arial"/>
              <a:buNone/>
            </a:pPr>
            <a:r>
              <a:rPr lang="pt-PT"/>
              <a:t>Echilibrul global</a:t>
            </a:r>
            <a:endParaRPr/>
          </a:p>
          <a:p>
            <a:pPr indent="0" lvl="0" marL="0" rtl="0" algn="l">
              <a:lnSpc>
                <a:spcPct val="90000"/>
              </a:lnSpc>
              <a:spcBef>
                <a:spcPts val="0"/>
              </a:spcBef>
              <a:spcAft>
                <a:spcPts val="0"/>
              </a:spcAft>
              <a:buClr>
                <a:schemeClr val="dk1"/>
              </a:buClr>
              <a:buSzPct val="36666"/>
              <a:buFont typeface="Arial"/>
              <a:buNone/>
            </a:pPr>
            <a:r>
              <a:t/>
            </a:r>
            <a:endParaRPr/>
          </a:p>
          <a:p>
            <a:pPr indent="0" lvl="0" marL="0" rtl="0" algn="l">
              <a:lnSpc>
                <a:spcPct val="90000"/>
              </a:lnSpc>
              <a:spcBef>
                <a:spcPts val="0"/>
              </a:spcBef>
              <a:spcAft>
                <a:spcPts val="0"/>
              </a:spcAft>
              <a:buClr>
                <a:schemeClr val="lt1"/>
              </a:buClr>
              <a:buSzPct val="100000"/>
              <a:buFont typeface="Arial"/>
              <a:buNone/>
            </a:pPr>
            <a:r>
              <a:t/>
            </a:r>
            <a:endParaRPr/>
          </a:p>
        </p:txBody>
      </p:sp>
      <p:sp>
        <p:nvSpPr>
          <p:cNvPr id="638" name="Google Shape;638;p84"/>
          <p:cNvSpPr txBox="1"/>
          <p:nvPr>
            <p:ph idx="1" type="body"/>
          </p:nvPr>
        </p:nvSpPr>
        <p:spPr>
          <a:xfrm>
            <a:off x="1560349" y="1976261"/>
            <a:ext cx="10066791" cy="3836433"/>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t/>
            </a:r>
            <a:endParaRPr/>
          </a:p>
          <a:p>
            <a:pPr indent="-228600" lvl="0" marL="228600" rtl="0" algn="l">
              <a:lnSpc>
                <a:spcPct val="90000"/>
              </a:lnSpc>
              <a:spcBef>
                <a:spcPts val="1000"/>
              </a:spcBef>
              <a:spcAft>
                <a:spcPts val="0"/>
              </a:spcAft>
              <a:buSzPct val="100000"/>
              <a:buChar char="•"/>
            </a:pPr>
            <a:r>
              <a:rPr lang="pt-PT"/>
              <a:t>Ce am învățat?</a:t>
            </a:r>
            <a:endParaRPr/>
          </a:p>
          <a:p>
            <a:pPr indent="0" lvl="0" marL="228600" rtl="0" algn="l">
              <a:lnSpc>
                <a:spcPct val="90000"/>
              </a:lnSpc>
              <a:spcBef>
                <a:spcPts val="1000"/>
              </a:spcBef>
              <a:spcAft>
                <a:spcPts val="0"/>
              </a:spcAft>
              <a:buNone/>
            </a:pPr>
            <a:r>
              <a:t/>
            </a:r>
            <a:endParaRPr/>
          </a:p>
          <a:p>
            <a:pPr indent="-228600" lvl="0" marL="228600" rtl="0" algn="l">
              <a:lnSpc>
                <a:spcPct val="90000"/>
              </a:lnSpc>
              <a:spcBef>
                <a:spcPts val="1000"/>
              </a:spcBef>
              <a:spcAft>
                <a:spcPts val="0"/>
              </a:spcAft>
              <a:buSzPct val="100000"/>
              <a:buChar char="•"/>
            </a:pPr>
            <a:r>
              <a:rPr lang="pt-PT"/>
              <a:t>Ce te-a făcut să înveți?</a:t>
            </a:r>
            <a:endParaRPr/>
          </a:p>
          <a:p>
            <a:pPr indent="0" lvl="0" marL="228600" rtl="0" algn="l">
              <a:lnSpc>
                <a:spcPct val="90000"/>
              </a:lnSpc>
              <a:spcBef>
                <a:spcPts val="1000"/>
              </a:spcBef>
              <a:spcAft>
                <a:spcPts val="0"/>
              </a:spcAft>
              <a:buNone/>
            </a:pPr>
            <a:r>
              <a:t/>
            </a:r>
            <a:endParaRPr/>
          </a:p>
          <a:p>
            <a:pPr indent="-228600" lvl="0" marL="228600" rtl="0" algn="l">
              <a:lnSpc>
                <a:spcPct val="90000"/>
              </a:lnSpc>
              <a:spcBef>
                <a:spcPts val="1000"/>
              </a:spcBef>
              <a:spcAft>
                <a:spcPts val="0"/>
              </a:spcAft>
              <a:buSzPct val="100000"/>
              <a:buChar char="•"/>
            </a:pPr>
            <a:r>
              <a:rPr lang="pt-PT"/>
              <a:t>La ce sunt/au fost folosite aceste lecții?</a:t>
            </a:r>
            <a:endParaRPr/>
          </a:p>
          <a:p>
            <a:pPr indent="0" lvl="0" marL="228600" rtl="0" algn="l">
              <a:lnSpc>
                <a:spcPct val="90000"/>
              </a:lnSpc>
              <a:spcBef>
                <a:spcPts val="1000"/>
              </a:spcBef>
              <a:spcAft>
                <a:spcPts val="0"/>
              </a:spcAft>
              <a:buNone/>
            </a:pPr>
            <a:r>
              <a:t/>
            </a:r>
            <a:endParaRPr/>
          </a:p>
          <a:p>
            <a:pPr indent="-228600" lvl="0" marL="228600" rtl="0" algn="l">
              <a:lnSpc>
                <a:spcPct val="90000"/>
              </a:lnSpc>
              <a:spcBef>
                <a:spcPts val="1000"/>
              </a:spcBef>
              <a:spcAft>
                <a:spcPts val="0"/>
              </a:spcAft>
              <a:buSzPct val="100000"/>
              <a:buChar char="•"/>
            </a:pPr>
            <a:r>
              <a:rPr lang="pt-PT"/>
              <a:t>Ce contează / are sens să împărtășești cu colegii?</a:t>
            </a:r>
            <a:endParaRPr/>
          </a:p>
          <a:p>
            <a:pPr indent="0" lvl="0" marL="228600" rtl="0" algn="l">
              <a:lnSpc>
                <a:spcPct val="90000"/>
              </a:lnSpc>
              <a:spcBef>
                <a:spcPts val="1000"/>
              </a:spcBef>
              <a:spcAft>
                <a:spcPts val="0"/>
              </a:spcAft>
              <a:buNone/>
            </a:pPr>
            <a:r>
              <a:t/>
            </a:r>
            <a:endParaRPr/>
          </a:p>
          <a:p>
            <a:pPr indent="-228600" lvl="0" marL="228600" rtl="0" algn="l">
              <a:lnSpc>
                <a:spcPct val="90000"/>
              </a:lnSpc>
              <a:spcBef>
                <a:spcPts val="1000"/>
              </a:spcBef>
              <a:spcAft>
                <a:spcPts val="0"/>
              </a:spcAft>
              <a:buSzPct val="100000"/>
              <a:buChar char="•"/>
            </a:pPr>
            <a:r>
              <a:rPr lang="pt-PT"/>
              <a:t>Cum văd viitorul? Ce continuitate? Ce îndoieli, dileme, tensiuni?</a:t>
            </a:r>
            <a:endParaRPr/>
          </a:p>
          <a:p>
            <a:pPr indent="0" lvl="0" marL="228600" rtl="0" algn="l">
              <a:lnSpc>
                <a:spcPct val="90000"/>
              </a:lnSpc>
              <a:spcBef>
                <a:spcPts val="1000"/>
              </a:spcBef>
              <a:spcAft>
                <a:spcPts val="0"/>
              </a:spcAft>
              <a:buNone/>
            </a:pPr>
            <a:r>
              <a:t/>
            </a:r>
            <a:endParaRPr/>
          </a:p>
        </p:txBody>
      </p:sp>
      <p:pic>
        <p:nvPicPr>
          <p:cNvPr id="639" name="Google Shape;639;p8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2800"/>
              <a:buFont typeface="Arial"/>
              <a:buNone/>
            </a:pPr>
            <a:r>
              <a:rPr b="0" i="0" lang="pt-PT" sz="2800" u="none" strike="noStrike">
                <a:solidFill>
                  <a:srgbClr val="FFFFFF"/>
                </a:solidFill>
                <a:latin typeface="Arial"/>
                <a:ea typeface="Arial"/>
                <a:cs typeface="Arial"/>
                <a:sym typeface="Arial"/>
              </a:rPr>
              <a:t>A</a:t>
            </a:r>
            <a:r>
              <a:rPr b="0" lang="pt-PT" sz="2800">
                <a:solidFill>
                  <a:srgbClr val="FFFFFF"/>
                </a:solidFill>
              </a:rPr>
              <a:t>ctivitate asincrona</a:t>
            </a:r>
            <a:endParaRPr/>
          </a:p>
        </p:txBody>
      </p:sp>
      <p:sp>
        <p:nvSpPr>
          <p:cNvPr id="645" name="Google Shape;645;p85"/>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SzPts val="2400"/>
              <a:buChar char="•"/>
            </a:pPr>
            <a:r>
              <a:rPr lang="pt-PT"/>
              <a:t>Creați o postare pe platforma de formare care să se refere la activitatea și activitățile acestei instruiri, reflectând asupra impactului pe care instrumentele TEC+US 2.0 îl pot avea la nivel profesional și pedagogic.</a:t>
            </a:r>
            <a:endParaRPr/>
          </a:p>
          <a:p>
            <a:pPr indent="0" lvl="0" marL="228600" rtl="0" algn="just">
              <a:lnSpc>
                <a:spcPct val="90000"/>
              </a:lnSpc>
              <a:spcBef>
                <a:spcPts val="0"/>
              </a:spcBef>
              <a:spcAft>
                <a:spcPts val="0"/>
              </a:spcAft>
              <a:buNone/>
            </a:pPr>
            <a:r>
              <a:t/>
            </a:r>
            <a:endParaRPr/>
          </a:p>
        </p:txBody>
      </p:sp>
      <p:pic>
        <p:nvPicPr>
          <p:cNvPr id="646" name="Google Shape;646;p85"/>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86"/>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a:buNone/>
            </a:pPr>
            <a:r>
              <a:rPr lang="pt-PT"/>
              <a:t>VA MULTUMIM!</a:t>
            </a:r>
            <a:endParaRPr/>
          </a:p>
        </p:txBody>
      </p:sp>
      <p:pic>
        <p:nvPicPr>
          <p:cNvPr id="652" name="Google Shape;652;p86"/>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 name="Shape 97"/>
        <p:cNvGrpSpPr/>
        <p:nvPr/>
      </p:nvGrpSpPr>
      <p:grpSpPr>
        <a:xfrm>
          <a:off x="0" y="0"/>
          <a:ext cx="0" cy="0"/>
          <a:chOff x="0" y="0"/>
          <a:chExt cx="0" cy="0"/>
        </a:xfrm>
      </p:grpSpPr>
      <p:sp>
        <p:nvSpPr>
          <p:cNvPr id="98" name="Google Shape;98;p19"/>
          <p:cNvSpPr txBox="1"/>
          <p:nvPr>
            <p:ph type="title"/>
          </p:nvPr>
        </p:nvSpPr>
        <p:spPr>
          <a:xfrm>
            <a:off x="7497821" y="1425724"/>
            <a:ext cx="4196700" cy="1119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000"/>
              <a:buNone/>
            </a:pPr>
            <a:r>
              <a:rPr b="0" i="0" lang="pt-PT" sz="1800" u="none" strike="noStrike">
                <a:solidFill>
                  <a:srgbClr val="70757A"/>
                </a:solidFill>
                <a:latin typeface="arial"/>
                <a:ea typeface="arial"/>
                <a:cs typeface="arial"/>
                <a:sym typeface="arial"/>
              </a:rPr>
              <a:t>Def Leppard</a:t>
            </a:r>
            <a:endParaRPr>
              <a:latin typeface="Arial"/>
              <a:ea typeface="Arial"/>
              <a:cs typeface="Arial"/>
              <a:sym typeface="Arial"/>
            </a:endParaRPr>
          </a:p>
        </p:txBody>
      </p:sp>
      <p:sp>
        <p:nvSpPr>
          <p:cNvPr id="99" name="Google Shape;99;p19"/>
          <p:cNvSpPr txBox="1"/>
          <p:nvPr>
            <p:ph idx="1" type="body"/>
          </p:nvPr>
        </p:nvSpPr>
        <p:spPr>
          <a:xfrm>
            <a:off x="7497821" y="3060149"/>
            <a:ext cx="4197000" cy="30039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1000"/>
              </a:spcBef>
              <a:spcAft>
                <a:spcPts val="0"/>
              </a:spcAft>
              <a:buSzPts val="2100"/>
              <a:buNone/>
            </a:pPr>
            <a:r>
              <a:rPr lang="pt-PT" sz="1800">
                <a:solidFill>
                  <a:srgbClr val="FFFFFF"/>
                </a:solidFill>
                <a:latin typeface="arial"/>
                <a:ea typeface="arial"/>
                <a:cs typeface="arial"/>
                <a:sym typeface="arial"/>
              </a:rPr>
              <a:t>Richard John Cyril Allen (n. 1 noiembrie 1963) este un baterist englez care cântă în trupa de hard rock Def Leppard din 1978. El a depășit amputarea brațului stâng în ianuarie 1985 și a continuat să cânte cu trupa, care a atins etapa cea mai  de succes  din punct de vedere comercial. (pe Wikiped</a:t>
            </a:r>
            <a:r>
              <a:rPr lang="pt-PT" sz="1800">
                <a:solidFill>
                  <a:srgbClr val="FFFFFF"/>
                </a:solidFill>
                <a:latin typeface="arial"/>
                <a:ea typeface="arial"/>
                <a:cs typeface="arial"/>
                <a:sym typeface="arial"/>
              </a:rPr>
              <a:t>ia)</a:t>
            </a:r>
            <a:endParaRPr/>
          </a:p>
        </p:txBody>
      </p:sp>
      <p:pic>
        <p:nvPicPr>
          <p:cNvPr id="100" name="Google Shape;100;p19"/>
          <p:cNvPicPr preferRelativeResize="0"/>
          <p:nvPr>
            <p:ph idx="2" type="pic"/>
          </p:nvPr>
        </p:nvPicPr>
        <p:blipFill rotWithShape="1">
          <a:blip r:embed="rId4">
            <a:alphaModFix/>
          </a:blip>
          <a:srcRect b="49" l="0" r="0" t="49"/>
          <a:stretch/>
        </p:blipFill>
        <p:spPr>
          <a:xfrm>
            <a:off x="995363" y="1198563"/>
            <a:ext cx="5108575" cy="5108575"/>
          </a:xfrm>
          <a:prstGeom prst="rect">
            <a:avLst/>
          </a:prstGeom>
          <a:noFill/>
          <a:ln>
            <a:noFill/>
          </a:ln>
        </p:spPr>
      </p:pic>
      <p:pic>
        <p:nvPicPr>
          <p:cNvPr id="101" name="Google Shape;101;p19"/>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Google Shape;106;p20"/>
          <p:cNvSpPr txBox="1"/>
          <p:nvPr>
            <p:ph type="title"/>
          </p:nvPr>
        </p:nvSpPr>
        <p:spPr>
          <a:xfrm>
            <a:off x="976872" y="2869500"/>
            <a:ext cx="4196700" cy="1119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000"/>
              <a:buNone/>
            </a:pPr>
            <a:r>
              <a:rPr lang="pt-PT">
                <a:latin typeface="Arial"/>
                <a:ea typeface="Arial"/>
                <a:cs typeface="Arial"/>
                <a:sym typeface="Arial"/>
              </a:rPr>
              <a:t>INCLU</a:t>
            </a:r>
            <a:r>
              <a:rPr lang="pt-PT"/>
              <a:t>ZIUNEA</a:t>
            </a:r>
            <a:endParaRPr>
              <a:latin typeface="Arial"/>
              <a:ea typeface="Arial"/>
              <a:cs typeface="Arial"/>
              <a:sym typeface="Arial"/>
            </a:endParaRPr>
          </a:p>
        </p:txBody>
      </p:sp>
      <p:pic>
        <p:nvPicPr>
          <p:cNvPr descr="Aniversário do DIVERSA: nove anos de educação inclusiva na prática" id="107" name="Google Shape;107;p20"/>
          <p:cNvPicPr preferRelativeResize="0"/>
          <p:nvPr/>
        </p:nvPicPr>
        <p:blipFill rotWithShape="1">
          <a:blip r:embed="rId4">
            <a:alphaModFix/>
          </a:blip>
          <a:srcRect b="0" l="0" r="0" t="0"/>
          <a:stretch/>
        </p:blipFill>
        <p:spPr>
          <a:xfrm>
            <a:off x="5910020" y="1547644"/>
            <a:ext cx="5962973" cy="3975315"/>
          </a:xfrm>
          <a:prstGeom prst="rect">
            <a:avLst/>
          </a:prstGeom>
          <a:noFill/>
          <a:ln>
            <a:noFill/>
          </a:ln>
        </p:spPr>
      </p:pic>
      <p:pic>
        <p:nvPicPr>
          <p:cNvPr id="108" name="Google Shape;108;p20"/>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delo de apresentaçã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