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Lst>
  <p:sldSz cy="6858000" cx="12192000"/>
  <p:notesSz cx="6858000" cy="9144000"/>
  <p:embeddedFontLst>
    <p:embeddedFont>
      <p:font typeface="Poppins"/>
      <p:regular r:id="rId80"/>
      <p:bold r:id="rId81"/>
      <p:italic r:id="rId82"/>
      <p:boldItalic r:id="rId83"/>
    </p:embeddedFont>
    <p:embeddedFont>
      <p:font typeface="Work Sans"/>
      <p:regular r:id="rId84"/>
      <p:bold r:id="rId85"/>
      <p:italic r:id="rId86"/>
      <p:boldItalic r:id="rId87"/>
    </p:embeddedFont>
    <p:embeddedFont>
      <p:font typeface="Noto Sans Symbols"/>
      <p:regular r:id="rId88"/>
      <p:bold r:id="rId8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84" Type="http://schemas.openxmlformats.org/officeDocument/2006/relationships/font" Target="fonts/WorkSans-regular.fntdata"/><Relationship Id="rId83" Type="http://schemas.openxmlformats.org/officeDocument/2006/relationships/font" Target="fonts/Poppins-boldItalic.fntdata"/><Relationship Id="rId42" Type="http://schemas.openxmlformats.org/officeDocument/2006/relationships/slide" Target="slides/slide38.xml"/><Relationship Id="rId86" Type="http://schemas.openxmlformats.org/officeDocument/2006/relationships/font" Target="fonts/WorkSans-italic.fntdata"/><Relationship Id="rId41" Type="http://schemas.openxmlformats.org/officeDocument/2006/relationships/slide" Target="slides/slide37.xml"/><Relationship Id="rId85" Type="http://schemas.openxmlformats.org/officeDocument/2006/relationships/font" Target="fonts/WorkSans-bold.fntdata"/><Relationship Id="rId44" Type="http://schemas.openxmlformats.org/officeDocument/2006/relationships/slide" Target="slides/slide40.xml"/><Relationship Id="rId88" Type="http://schemas.openxmlformats.org/officeDocument/2006/relationships/font" Target="fonts/NotoSansSymbols-regular.fntdata"/><Relationship Id="rId43" Type="http://schemas.openxmlformats.org/officeDocument/2006/relationships/slide" Target="slides/slide39.xml"/><Relationship Id="rId87" Type="http://schemas.openxmlformats.org/officeDocument/2006/relationships/font" Target="fonts/WorkSans-boldItalic.fntdata"/><Relationship Id="rId46" Type="http://schemas.openxmlformats.org/officeDocument/2006/relationships/slide" Target="slides/slide42.xml"/><Relationship Id="rId45" Type="http://schemas.openxmlformats.org/officeDocument/2006/relationships/slide" Target="slides/slide41.xml"/><Relationship Id="rId89" Type="http://schemas.openxmlformats.org/officeDocument/2006/relationships/font" Target="fonts/NotoSansSymbols-bold.fntdata"/><Relationship Id="rId80" Type="http://schemas.openxmlformats.org/officeDocument/2006/relationships/font" Target="fonts/Poppins-regular.fntdata"/><Relationship Id="rId82" Type="http://schemas.openxmlformats.org/officeDocument/2006/relationships/font" Target="fonts/Poppins-italic.fntdata"/><Relationship Id="rId81" Type="http://schemas.openxmlformats.org/officeDocument/2006/relationships/font" Target="fonts/Poppi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31" Type="http://schemas.openxmlformats.org/officeDocument/2006/relationships/slide" Target="slides/slide27.xml"/><Relationship Id="rId75" Type="http://schemas.openxmlformats.org/officeDocument/2006/relationships/slide" Target="slides/slide71.xml"/><Relationship Id="rId30" Type="http://schemas.openxmlformats.org/officeDocument/2006/relationships/slide" Target="slides/slide26.xml"/><Relationship Id="rId74" Type="http://schemas.openxmlformats.org/officeDocument/2006/relationships/slide" Target="slides/slide70.xml"/><Relationship Id="rId33" Type="http://schemas.openxmlformats.org/officeDocument/2006/relationships/slide" Target="slides/slide29.xml"/><Relationship Id="rId77" Type="http://schemas.openxmlformats.org/officeDocument/2006/relationships/slide" Target="slides/slide73.xml"/><Relationship Id="rId32" Type="http://schemas.openxmlformats.org/officeDocument/2006/relationships/slide" Target="slides/slide28.xml"/><Relationship Id="rId76" Type="http://schemas.openxmlformats.org/officeDocument/2006/relationships/slide" Target="slides/slide72.xml"/><Relationship Id="rId35" Type="http://schemas.openxmlformats.org/officeDocument/2006/relationships/slide" Target="slides/slide31.xml"/><Relationship Id="rId79" Type="http://schemas.openxmlformats.org/officeDocument/2006/relationships/slide" Target="slides/slide75.xml"/><Relationship Id="rId34" Type="http://schemas.openxmlformats.org/officeDocument/2006/relationships/slide" Target="slides/slide30.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slide" Target="slides/slide62.xml"/><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slide" Target="slides/slide64.xml"/><Relationship Id="rId23" Type="http://schemas.openxmlformats.org/officeDocument/2006/relationships/slide" Target="slides/slide19.xml"/><Relationship Id="rId67" Type="http://schemas.openxmlformats.org/officeDocument/2006/relationships/slide" Target="slides/slide63.xml"/><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slide" Target="slides/slide65.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pt-P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 name="Google Shape;4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 name="Google Shape;5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 name="Google Shape;20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3" name="Google Shape;253;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 name="Google Shape;6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0" name="Google Shape;30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 name="Google Shape;6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4" name="Google Shape;40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9" name="Google Shape;45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 name="Google Shape;7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2" name="Google Shape;472;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9" name="Google Shape;47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2" name="Google Shape;492;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5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9" name="Google Shape;49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5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6" name="Google Shape;516;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3" name="Google Shape;55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0" name="Google Shape;560;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p6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6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6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5" name="Google Shape;595;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7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7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8" name="Google Shape;628;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7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7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7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9" name="Google Shape;649;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96" name="Google Shape;9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104" name="Google Shape;10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resentation Title">
  <p:cSld name="1_Presentation Titl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2_Photo and text 2">
    <p:bg>
      <p:bgPr>
        <a:blipFill>
          <a:blip r:embed="rId2">
            <a:alphaModFix/>
          </a:blip>
          <a:stretch>
            <a:fillRect/>
          </a:stretch>
        </a:blipFill>
      </p:bgPr>
    </p:bg>
    <p:spTree>
      <p:nvGrpSpPr>
        <p:cNvPr id="43" name="Shape 43"/>
        <p:cNvGrpSpPr/>
        <p:nvPr/>
      </p:nvGrpSpPr>
      <p:grpSpPr>
        <a:xfrm>
          <a:off x="0" y="0"/>
          <a:ext cx="0" cy="0"/>
          <a:chOff x="0" y="0"/>
          <a:chExt cx="0" cy="0"/>
        </a:xfrm>
      </p:grpSpPr>
      <p:sp>
        <p:nvSpPr>
          <p:cNvPr id="44" name="Google Shape;44;p11"/>
          <p:cNvSpPr/>
          <p:nvPr>
            <p:ph idx="2" type="pic"/>
          </p:nvPr>
        </p:nvSpPr>
        <p:spPr>
          <a:xfrm>
            <a:off x="6430854" y="954749"/>
            <a:ext cx="5109300" cy="5109300"/>
          </a:xfrm>
          <a:prstGeom prst="ellipse">
            <a:avLst/>
          </a:prstGeom>
          <a:noFill/>
          <a:ln>
            <a:noFill/>
          </a:ln>
        </p:spPr>
      </p:sp>
      <p:sp>
        <p:nvSpPr>
          <p:cNvPr id="45" name="Google Shape;45;p11"/>
          <p:cNvSpPr txBox="1"/>
          <p:nvPr>
            <p:ph type="title"/>
          </p:nvPr>
        </p:nvSpPr>
        <p:spPr>
          <a:xfrm>
            <a:off x="1004742" y="1836785"/>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46" name="Google Shape;46;p11"/>
          <p:cNvSpPr txBox="1"/>
          <p:nvPr>
            <p:ph idx="1" type="body"/>
          </p:nvPr>
        </p:nvSpPr>
        <p:spPr>
          <a:xfrm>
            <a:off x="1004742" y="3471210"/>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mp; photo" type="obj">
  <p:cSld name="OBJECT">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1_photo and text">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p:nvPr>
            <p:ph idx="2" type="pic"/>
          </p:nvPr>
        </p:nvSpPr>
        <p:spPr>
          <a:xfrm>
            <a:off x="1053511" y="1185443"/>
            <a:ext cx="5109300" cy="5109300"/>
          </a:xfrm>
          <a:prstGeom prst="ellipse">
            <a:avLst/>
          </a:prstGeom>
          <a:noFill/>
          <a:ln>
            <a:noFill/>
          </a:ln>
        </p:spPr>
      </p:sp>
      <p:sp>
        <p:nvSpPr>
          <p:cNvPr id="22" name="Google Shape;22;p4"/>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23" name="Google Shape;23;p4"/>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amp; photo">
  <p:cSld name="2_text &amp; photo">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5"/>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amp; photo 2">
  <p:cSld name="2_text &amp; photo 2">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6"/>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amp; photo 2">
  <p:cSld name="1_text &amp; photo 2">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000"/>
              <a:buFont typeface="Arial"/>
              <a:buNone/>
              <a:defRPr b="1" sz="3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7"/>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chemeClr val="lt1"/>
              </a:buClr>
              <a:buSzPts val="2400"/>
              <a:buChar char="•"/>
              <a:defRPr sz="2400">
                <a:solidFill>
                  <a:schemeClr val="lt1"/>
                </a:solidFill>
                <a:latin typeface="Work Sans"/>
                <a:ea typeface="Work Sans"/>
                <a:cs typeface="Work Sans"/>
                <a:sym typeface="Work Sans"/>
              </a:defRPr>
            </a:lvl1pPr>
            <a:lvl2pPr indent="-355600" lvl="1" marL="914400" algn="l">
              <a:lnSpc>
                <a:spcPct val="90000"/>
              </a:lnSpc>
              <a:spcBef>
                <a:spcPts val="500"/>
              </a:spcBef>
              <a:spcAft>
                <a:spcPts val="0"/>
              </a:spcAft>
              <a:buClr>
                <a:schemeClr val="lt1"/>
              </a:buClr>
              <a:buSzPts val="2000"/>
              <a:buChar char="•"/>
              <a:defRPr sz="2000">
                <a:solidFill>
                  <a:schemeClr val="lt1"/>
                </a:solidFill>
                <a:latin typeface="Work Sans"/>
                <a:ea typeface="Work Sans"/>
                <a:cs typeface="Work Sans"/>
                <a:sym typeface="Work Sans"/>
              </a:defRPr>
            </a:lvl2pPr>
            <a:lvl3pPr indent="-342900" lvl="2" marL="1371600" algn="l">
              <a:lnSpc>
                <a:spcPct val="90000"/>
              </a:lnSpc>
              <a:spcBef>
                <a:spcPts val="500"/>
              </a:spcBef>
              <a:spcAft>
                <a:spcPts val="0"/>
              </a:spcAft>
              <a:buClr>
                <a:schemeClr val="lt1"/>
              </a:buClr>
              <a:buSzPts val="1800"/>
              <a:buChar char="•"/>
              <a:defRPr sz="1800">
                <a:solidFill>
                  <a:schemeClr val="lt1"/>
                </a:solidFill>
                <a:latin typeface="Work Sans"/>
                <a:ea typeface="Work Sans"/>
                <a:cs typeface="Work Sans"/>
                <a:sym typeface="Work Sans"/>
              </a:defRPr>
            </a:lvl3pPr>
            <a:lvl4pPr indent="-330200" lvl="3" marL="18288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4pPr>
            <a:lvl5pPr indent="-330200" lvl="4" marL="2286000" algn="l">
              <a:lnSpc>
                <a:spcPct val="90000"/>
              </a:lnSpc>
              <a:spcBef>
                <a:spcPts val="500"/>
              </a:spcBef>
              <a:spcAft>
                <a:spcPts val="0"/>
              </a:spcAft>
              <a:buClr>
                <a:schemeClr val="lt1"/>
              </a:buClr>
              <a:buSzPts val="1600"/>
              <a:buChar char="•"/>
              <a:defRPr sz="1600">
                <a:solidFill>
                  <a:schemeClr val="lt1"/>
                </a:solidFill>
                <a:latin typeface="Work Sans"/>
                <a:ea typeface="Work Sans"/>
                <a:cs typeface="Work Sans"/>
                <a:sym typeface="Work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resentation Title">
  <p:cSld name="2_Presentation Title">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8"/>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Arial"/>
              <a:buNone/>
              <a:defRPr sz="6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1_Photo and text 2">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9"/>
          <p:cNvSpPr/>
          <p:nvPr>
            <p:ph idx="2" type="pic"/>
          </p:nvPr>
        </p:nvSpPr>
        <p:spPr>
          <a:xfrm>
            <a:off x="6430854" y="954749"/>
            <a:ext cx="5109300" cy="5109300"/>
          </a:xfrm>
          <a:prstGeom prst="ellipse">
            <a:avLst/>
          </a:prstGeom>
          <a:noFill/>
          <a:ln>
            <a:noFill/>
          </a:ln>
        </p:spPr>
      </p:sp>
      <p:sp>
        <p:nvSpPr>
          <p:cNvPr id="37" name="Google Shape;37;p9"/>
          <p:cNvSpPr txBox="1"/>
          <p:nvPr>
            <p:ph type="title"/>
          </p:nvPr>
        </p:nvSpPr>
        <p:spPr>
          <a:xfrm>
            <a:off x="1004742" y="1836785"/>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38" name="Google Shape;38;p9"/>
          <p:cNvSpPr txBox="1"/>
          <p:nvPr>
            <p:ph idx="1" type="body"/>
          </p:nvPr>
        </p:nvSpPr>
        <p:spPr>
          <a:xfrm>
            <a:off x="1004742" y="3471210"/>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2">
  <p:cSld name="2_photo and text">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10"/>
          <p:cNvSpPr/>
          <p:nvPr>
            <p:ph idx="2" type="pic"/>
          </p:nvPr>
        </p:nvSpPr>
        <p:spPr>
          <a:xfrm>
            <a:off x="1053511" y="1185443"/>
            <a:ext cx="5109300" cy="5109300"/>
          </a:xfrm>
          <a:prstGeom prst="ellipse">
            <a:avLst/>
          </a:prstGeom>
          <a:noFill/>
          <a:ln>
            <a:noFill/>
          </a:ln>
        </p:spPr>
      </p:sp>
      <p:sp>
        <p:nvSpPr>
          <p:cNvPr id="41" name="Google Shape;41;p10"/>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lt1"/>
              </a:buClr>
              <a:buSzPts val="3000"/>
              <a:buFont typeface="Work Sans SemiBold"/>
              <a:buNone/>
              <a:defRPr b="1" sz="3000">
                <a:solidFill>
                  <a:schemeClr val="lt1"/>
                </a:solidFill>
                <a:latin typeface="Arial"/>
                <a:ea typeface="Arial"/>
                <a:cs typeface="Arial"/>
                <a:sym typeface="Arial"/>
              </a:defRPr>
            </a:lvl1pPr>
            <a:lvl2pPr lvl="1" algn="l">
              <a:lnSpc>
                <a:spcPct val="100000"/>
              </a:lnSpc>
              <a:spcBef>
                <a:spcPts val="0"/>
              </a:spcBef>
              <a:spcAft>
                <a:spcPts val="0"/>
              </a:spcAft>
              <a:buSzPts val="100"/>
              <a:buNone/>
              <a:defRPr sz="500"/>
            </a:lvl2pPr>
            <a:lvl3pPr lvl="2" algn="l">
              <a:lnSpc>
                <a:spcPct val="100000"/>
              </a:lnSpc>
              <a:spcBef>
                <a:spcPts val="0"/>
              </a:spcBef>
              <a:spcAft>
                <a:spcPts val="0"/>
              </a:spcAft>
              <a:buSzPts val="100"/>
              <a:buNone/>
              <a:defRPr sz="500"/>
            </a:lvl3pPr>
            <a:lvl4pPr lvl="3" algn="l">
              <a:lnSpc>
                <a:spcPct val="100000"/>
              </a:lnSpc>
              <a:spcBef>
                <a:spcPts val="0"/>
              </a:spcBef>
              <a:spcAft>
                <a:spcPts val="0"/>
              </a:spcAft>
              <a:buSzPts val="100"/>
              <a:buNone/>
              <a:defRPr sz="500"/>
            </a:lvl4pPr>
            <a:lvl5pPr lvl="4" algn="l">
              <a:lnSpc>
                <a:spcPct val="100000"/>
              </a:lnSpc>
              <a:spcBef>
                <a:spcPts val="0"/>
              </a:spcBef>
              <a:spcAft>
                <a:spcPts val="0"/>
              </a:spcAft>
              <a:buSzPts val="100"/>
              <a:buNone/>
              <a:defRPr sz="500"/>
            </a:lvl5pPr>
            <a:lvl6pPr lvl="5" algn="l">
              <a:lnSpc>
                <a:spcPct val="100000"/>
              </a:lnSpc>
              <a:spcBef>
                <a:spcPts val="0"/>
              </a:spcBef>
              <a:spcAft>
                <a:spcPts val="0"/>
              </a:spcAft>
              <a:buSzPts val="100"/>
              <a:buNone/>
              <a:defRPr sz="500"/>
            </a:lvl6pPr>
            <a:lvl7pPr lvl="6" algn="l">
              <a:lnSpc>
                <a:spcPct val="100000"/>
              </a:lnSpc>
              <a:spcBef>
                <a:spcPts val="0"/>
              </a:spcBef>
              <a:spcAft>
                <a:spcPts val="0"/>
              </a:spcAft>
              <a:buSzPts val="100"/>
              <a:buNone/>
              <a:defRPr sz="500"/>
            </a:lvl7pPr>
            <a:lvl8pPr lvl="7" algn="l">
              <a:lnSpc>
                <a:spcPct val="100000"/>
              </a:lnSpc>
              <a:spcBef>
                <a:spcPts val="0"/>
              </a:spcBef>
              <a:spcAft>
                <a:spcPts val="0"/>
              </a:spcAft>
              <a:buSzPts val="100"/>
              <a:buNone/>
              <a:defRPr sz="500"/>
            </a:lvl8pPr>
            <a:lvl9pPr lvl="8" algn="l">
              <a:lnSpc>
                <a:spcPct val="100000"/>
              </a:lnSpc>
              <a:spcBef>
                <a:spcPts val="0"/>
              </a:spcBef>
              <a:spcAft>
                <a:spcPts val="0"/>
              </a:spcAft>
              <a:buSzPts val="100"/>
              <a:buNone/>
              <a:defRPr sz="500"/>
            </a:lvl9pPr>
          </a:lstStyle>
          <a:p/>
        </p:txBody>
      </p:sp>
      <p:sp>
        <p:nvSpPr>
          <p:cNvPr id="42" name="Google Shape;42;p10"/>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lvl1pPr indent="-361950" lvl="0" marL="457200" algn="l">
              <a:lnSpc>
                <a:spcPct val="90000"/>
              </a:lnSpc>
              <a:spcBef>
                <a:spcPts val="1000"/>
              </a:spcBef>
              <a:spcAft>
                <a:spcPts val="0"/>
              </a:spcAft>
              <a:buClr>
                <a:schemeClr val="lt1"/>
              </a:buClr>
              <a:buSzPts val="2100"/>
              <a:buFont typeface="Work Sans"/>
              <a:buChar char="•"/>
              <a:defRPr sz="2100">
                <a:solidFill>
                  <a:schemeClr val="lt1"/>
                </a:solidFill>
                <a:latin typeface="Work Sans"/>
                <a:ea typeface="Work Sans"/>
                <a:cs typeface="Work Sans"/>
                <a:sym typeface="Work Sans"/>
              </a:defRPr>
            </a:lvl1pPr>
            <a:lvl2pPr indent="-336550" lvl="1" marL="914400" algn="l">
              <a:lnSpc>
                <a:spcPct val="90000"/>
              </a:lnSpc>
              <a:spcBef>
                <a:spcPts val="500"/>
              </a:spcBef>
              <a:spcAft>
                <a:spcPts val="0"/>
              </a:spcAft>
              <a:buClr>
                <a:schemeClr val="lt1"/>
              </a:buClr>
              <a:buSzPts val="1700"/>
              <a:buFont typeface="Work Sans"/>
              <a:buChar char="•"/>
              <a:defRPr sz="1700">
                <a:solidFill>
                  <a:schemeClr val="lt1"/>
                </a:solidFill>
                <a:latin typeface="Work Sans"/>
                <a:ea typeface="Work Sans"/>
                <a:cs typeface="Work Sans"/>
                <a:sym typeface="Work Sans"/>
              </a:defRPr>
            </a:lvl2pPr>
            <a:lvl3pPr indent="-311150" lvl="2" marL="1371600" algn="l">
              <a:lnSpc>
                <a:spcPct val="90000"/>
              </a:lnSpc>
              <a:spcBef>
                <a:spcPts val="500"/>
              </a:spcBef>
              <a:spcAft>
                <a:spcPts val="0"/>
              </a:spcAft>
              <a:buClr>
                <a:schemeClr val="lt1"/>
              </a:buClr>
              <a:buSzPts val="1300"/>
              <a:buFont typeface="Work Sans"/>
              <a:buChar char="•"/>
              <a:defRPr sz="1300">
                <a:solidFill>
                  <a:schemeClr val="lt1"/>
                </a:solidFill>
                <a:latin typeface="Work Sans"/>
                <a:ea typeface="Work Sans"/>
                <a:cs typeface="Work Sans"/>
                <a:sym typeface="Work Sans"/>
              </a:defRPr>
            </a:lvl3pPr>
            <a:lvl4pPr indent="-298450" lvl="3" marL="1828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4pPr>
            <a:lvl5pPr indent="-298450" lvl="4" marL="22860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5pPr>
            <a:lvl6pPr indent="-298450" lvl="5" marL="27432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6pPr>
            <a:lvl7pPr indent="-298450" lvl="6" marL="32004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7pPr>
            <a:lvl8pPr indent="-298450" lvl="7" marL="36576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8pPr>
            <a:lvl9pPr indent="-298450" lvl="8" marL="4114800" algn="l">
              <a:lnSpc>
                <a:spcPct val="90000"/>
              </a:lnSpc>
              <a:spcBef>
                <a:spcPts val="500"/>
              </a:spcBef>
              <a:spcAft>
                <a:spcPts val="0"/>
              </a:spcAft>
              <a:buClr>
                <a:schemeClr val="lt1"/>
              </a:buClr>
              <a:buSzPts val="1100"/>
              <a:buFont typeface="Work Sans"/>
              <a:buChar char="•"/>
              <a:defRPr sz="1100">
                <a:solidFill>
                  <a:schemeClr val="lt1"/>
                </a:solidFill>
                <a:latin typeface="Work Sans"/>
                <a:ea typeface="Work Sans"/>
                <a:cs typeface="Work Sans"/>
                <a:sym typeface="Work Sans"/>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pt-PT"/>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www.youtube.com/watch?v=1b4PvmMCy2Y&amp;t=3s" TargetMode="External"/><Relationship Id="rId4" Type="http://schemas.openxmlformats.org/officeDocument/2006/relationships/image" Target="../media/image1.png"/><Relationship Id="rId5" Type="http://schemas.openxmlformats.org/officeDocument/2006/relationships/hyperlink" Target="http://www.youtube.com/watch?v=1b4PvmMCy2Y" TargetMode="External"/><Relationship Id="rId6"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get.plickers.com/" TargetMode="External"/><Relationship Id="rId4" Type="http://schemas.openxmlformats.org/officeDocument/2006/relationships/hyperlink" Target="https://www.mentimeter.com/" TargetMode="External"/><Relationship Id="rId5" Type="http://schemas.openxmlformats.org/officeDocument/2006/relationships/hyperlink" Target="https://padlet.com/" TargetMode="External"/><Relationship Id="rId6" Type="http://schemas.openxmlformats.org/officeDocument/2006/relationships/hyperlink" Target="https://www.goconqr.com/" TargetMode="External"/><Relationship Id="rId7"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4.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10.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www.youtube.com/watch?v=tLHrC1ISPXE" TargetMode="External"/><Relationship Id="rId4" Type="http://schemas.openxmlformats.org/officeDocument/2006/relationships/image" Target="../media/image1.png"/><Relationship Id="rId5" Type="http://schemas.openxmlformats.org/officeDocument/2006/relationships/hyperlink" Target="http://www.youtube.com/watch?v=tLHrC1ISPXE" TargetMode="External"/><Relationship Id="rId6"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hyperlink" Target="https://www.youtube.com/watch?v=pGLTJw0GSxk" TargetMode="External"/><Relationship Id="rId4" Type="http://schemas.openxmlformats.org/officeDocument/2006/relationships/image" Target="../media/image1.png"/><Relationship Id="rId5" Type="http://schemas.openxmlformats.org/officeDocument/2006/relationships/hyperlink" Target="http://www.youtube.com/watch?v=pGLTJw0GSxk" TargetMode="External"/><Relationship Id="rId6"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youtu.be/GaRu2gBLhec" TargetMode="External"/><Relationship Id="rId4" Type="http://schemas.openxmlformats.org/officeDocument/2006/relationships/image" Target="../media/image1.png"/><Relationship Id="rId5" Type="http://schemas.openxmlformats.org/officeDocument/2006/relationships/hyperlink" Target="http://www.youtube.com/watch?v=GaRu2gBLhec" TargetMode="External"/><Relationship Id="rId6" Type="http://schemas.openxmlformats.org/officeDocument/2006/relationships/image" Target="../media/image1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15.jp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s://www.idrlabs.com/pt/inteligencias-multiplas/teste.php" TargetMode="Externa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16.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16.jpg"/><Relationship Id="rId4" Type="http://schemas.openxmlformats.org/officeDocument/2006/relationships/hyperlink" Target="https://www.tec4everyone2us.eu/categories" TargetMode="External"/><Relationship Id="rId5"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19.png"/><Relationship Id="rId4" Type="http://schemas.openxmlformats.org/officeDocument/2006/relationships/image" Target="../media/image18.jpg"/><Relationship Id="rId5" Type="http://schemas.openxmlformats.org/officeDocument/2006/relationships/image" Target="../media/image20.jpg"/><Relationship Id="rId6"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png"/><Relationship Id="rId6" Type="http://schemas.openxmlformats.org/officeDocument/2006/relationships/image" Target="../media/image24.jpg"/><Relationship Id="rId7" Type="http://schemas.openxmlformats.org/officeDocument/2006/relationships/image" Target="../media/image25.png"/><Relationship Id="rId8"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26.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6.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27.jp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hyperlink" Target="https://play.google.com/store/apps/details?id=com.Erasmus.TECUS" TargetMode="External"/><Relationship Id="rId6" Type="http://schemas.openxmlformats.org/officeDocument/2006/relationships/hyperlink" Target="https://apps.apple.com/pt/app/tec-us2-0/id6452801084?l=en-GB" TargetMode="External"/><Relationship Id="rId7"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36.png"/><Relationship Id="rId4"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6.png"/><Relationship Id="rId4" Type="http://schemas.openxmlformats.org/officeDocument/2006/relationships/image" Target="../media/image45.png"/><Relationship Id="rId5" Type="http://schemas.openxmlformats.org/officeDocument/2006/relationships/hyperlink" Target="https://www.tec4everyone2us.eu/c%C3%B3pia-coming-soon" TargetMode="External"/><Relationship Id="rId6"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3.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hyperlink" Target="https://www.tec4everyone2us.eu/" TargetMode="Externa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4.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www.tec4everyone2us.eu/" TargetMode="External"/><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1.png"/><Relationship Id="rId4" Type="http://schemas.openxmlformats.org/officeDocument/2006/relationships/image" Target="../media/image53.png"/><Relationship Id="rId5" Type="http://schemas.openxmlformats.org/officeDocument/2006/relationships/image" Target="../media/image55.png"/><Relationship Id="rId6" Type="http://schemas.openxmlformats.org/officeDocument/2006/relationships/image" Target="../media/image52.png"/><Relationship Id="rId7" Type="http://schemas.openxmlformats.org/officeDocument/2006/relationships/image" Target="../media/image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hyperlink" Target="https://www.tec4everyone2us.eu/" TargetMode="Externa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59.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3.png"/><Relationship Id="rId4" Type="http://schemas.openxmlformats.org/officeDocument/2006/relationships/hyperlink" Target="https://www.youtube.com/watch?v=BO1Nae_EBvQ" TargetMode="External"/><Relationship Id="rId5" Type="http://schemas.openxmlformats.org/officeDocument/2006/relationships/image" Target="../media/image1.png"/><Relationship Id="rId6" Type="http://schemas.openxmlformats.org/officeDocument/2006/relationships/hyperlink" Target="http://www.youtube.com/watch?v=BO1Nae_EBvQ" TargetMode="External"/><Relationship Id="rId7" Type="http://schemas.openxmlformats.org/officeDocument/2006/relationships/image" Target="../media/image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www.tec4everyone2us.eu/"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0.png"/><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 Id="rId3"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9.png"/><Relationship Id="rId4" Type="http://schemas.openxmlformats.org/officeDocument/2006/relationships/image" Target="../media/image4.jpg"/><Relationship Id="rId5"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1.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5.png"/><Relationship Id="rId4" Type="http://schemas.openxmlformats.org/officeDocument/2006/relationships/image" Target="../media/image6.jp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8.png"/><Relationship Id="rId4" Type="http://schemas.openxmlformats.org/officeDocument/2006/relationships/image" Target="../media/image5.jpg"/><Relationship Id="rId5"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 name="Shape 50"/>
        <p:cNvGrpSpPr/>
        <p:nvPr/>
      </p:nvGrpSpPr>
      <p:grpSpPr>
        <a:xfrm>
          <a:off x="0" y="0"/>
          <a:ext cx="0" cy="0"/>
          <a:chOff x="0" y="0"/>
          <a:chExt cx="0" cy="0"/>
        </a:xfrm>
      </p:grpSpPr>
      <p:sp>
        <p:nvSpPr>
          <p:cNvPr id="51" name="Google Shape;51;p12"/>
          <p:cNvSpPr txBox="1"/>
          <p:nvPr>
            <p:ph type="ctrTitle"/>
          </p:nvPr>
        </p:nvSpPr>
        <p:spPr>
          <a:xfrm>
            <a:off x="1927654" y="2131540"/>
            <a:ext cx="8336692" cy="30891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a:buNone/>
            </a:pPr>
            <a:r>
              <a:rPr lang="pt-PT">
                <a:solidFill>
                  <a:schemeClr val="lt1"/>
                </a:solidFill>
                <a:latin typeface="Arial"/>
                <a:ea typeface="Arial"/>
                <a:cs typeface="Arial"/>
                <a:sym typeface="Arial"/>
              </a:rPr>
              <a:t>TEC++US 2.0</a:t>
            </a:r>
            <a:endParaRPr>
              <a:solidFill>
                <a:schemeClr val="lt1"/>
              </a:solidFill>
              <a:latin typeface="Arial"/>
              <a:ea typeface="Arial"/>
              <a:cs typeface="Arial"/>
              <a:sym typeface="Arial"/>
            </a:endParaRPr>
          </a:p>
        </p:txBody>
      </p:sp>
      <p:pic>
        <p:nvPicPr>
          <p:cNvPr id="52" name="Google Shape;52;p12"/>
          <p:cNvPicPr preferRelativeResize="0"/>
          <p:nvPr/>
        </p:nvPicPr>
        <p:blipFill rotWithShape="1">
          <a:blip r:embed="rId4">
            <a:alphaModFix/>
          </a:blip>
          <a:srcRect b="29300" l="8000" r="0" t="46850"/>
          <a:stretch/>
        </p:blipFill>
        <p:spPr>
          <a:xfrm>
            <a:off x="1457325" y="417041"/>
            <a:ext cx="3020802" cy="78311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t/>
            </a:r>
            <a:endParaRPr/>
          </a:p>
        </p:txBody>
      </p:sp>
      <p:sp>
        <p:nvSpPr>
          <p:cNvPr id="114" name="Google Shape;114;p2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SzPts val="2400"/>
              <a:buChar char="•"/>
            </a:pPr>
            <a:r>
              <a:rPr lang="pt-PT" sz="1800">
                <a:solidFill>
                  <a:srgbClr val="FFFFFF"/>
                </a:solidFill>
                <a:latin typeface="Calibri"/>
                <a:ea typeface="Calibri"/>
                <a:cs typeface="Calibri"/>
                <a:sym typeface="Calibri"/>
              </a:rPr>
              <a:t>Tony Booth opisuje uczestnictwo w klasie włączającej w ten sposób:</a:t>
            </a:r>
            <a:endParaRPr sz="18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SzPts val="2400"/>
              <a:buChar char="•"/>
            </a:pPr>
            <a:r>
              <a:t/>
            </a:r>
            <a:endParaRPr sz="18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SzPts val="2400"/>
              <a:buChar char="•"/>
            </a:pPr>
            <a:r>
              <a:rPr lang="pt-PT" sz="1800">
                <a:solidFill>
                  <a:srgbClr val="FFFFFF"/>
                </a:solidFill>
                <a:latin typeface="Calibri"/>
                <a:ea typeface="Calibri"/>
                <a:cs typeface="Calibri"/>
                <a:sym typeface="Calibri"/>
              </a:rPr>
              <a:t>[...] zakłada ono uczenie się razem z innymi i współpracę z nimi w ramach wspólnych zajęć. Wiąże się z aktywnym kompromisem z tym, czego się uczymy i czego nauczamy, oraz z tym, że mamy wpływ na to, w jaki sposób doświadczamy edukacji. Ale uczestnictwo oznacza również bycie uznanym i zaakceptowanym przez samego siebie: Uczestniczę z tobą, kiedy uznajesz mnie za osobę taką jak ty i akceptujesz mnie takim, jakim jestem.</a:t>
            </a:r>
            <a:endParaRPr sz="18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SzPts val="2400"/>
              <a:buChar char="•"/>
            </a:pPr>
            <a:r>
              <a:t/>
            </a:r>
            <a:endParaRPr sz="1800">
              <a:solidFill>
                <a:srgbClr val="FFFFFF"/>
              </a:solidFill>
              <a:latin typeface="Calibri"/>
              <a:ea typeface="Calibri"/>
              <a:cs typeface="Calibri"/>
              <a:sym typeface="Calibri"/>
            </a:endParaRPr>
          </a:p>
          <a:p>
            <a:pPr indent="-228600" lvl="0" marL="228600" rtl="0" algn="l">
              <a:lnSpc>
                <a:spcPct val="90000"/>
              </a:lnSpc>
              <a:spcBef>
                <a:spcPts val="0"/>
              </a:spcBef>
              <a:spcAft>
                <a:spcPts val="0"/>
              </a:spcAft>
              <a:buClr>
                <a:schemeClr val="lt1"/>
              </a:buClr>
              <a:buSzPts val="2400"/>
              <a:buChar char="•"/>
            </a:pPr>
            <a:r>
              <a:rPr lang="pt-PT" sz="1800">
                <a:solidFill>
                  <a:srgbClr val="FFFFFF"/>
                </a:solidFill>
                <a:latin typeface="Calibri"/>
                <a:ea typeface="Calibri"/>
                <a:cs typeface="Calibri"/>
                <a:sym typeface="Calibri"/>
              </a:rPr>
              <a:t>(Booth 2003:2)</a:t>
            </a:r>
            <a:endParaRPr sz="1800">
              <a:solidFill>
                <a:srgbClr val="FFFFFF"/>
              </a:solidFill>
              <a:latin typeface="Calibri"/>
              <a:ea typeface="Calibri"/>
              <a:cs typeface="Calibri"/>
              <a:sym typeface="Calibri"/>
            </a:endParaRPr>
          </a:p>
          <a:p>
            <a:pPr indent="-228600" lvl="0" marL="228600" rtl="0" algn="l">
              <a:lnSpc>
                <a:spcPct val="90000"/>
              </a:lnSpc>
              <a:spcBef>
                <a:spcPts val="1000"/>
              </a:spcBef>
              <a:spcAft>
                <a:spcPts val="0"/>
              </a:spcAft>
              <a:buClr>
                <a:schemeClr val="lt1"/>
              </a:buClr>
              <a:buSzPts val="2400"/>
              <a:buChar char="•"/>
            </a:pPr>
            <a:br>
              <a:rPr lang="pt-PT"/>
            </a:br>
            <a:endParaRPr/>
          </a:p>
        </p:txBody>
      </p:sp>
      <p:pic>
        <p:nvPicPr>
          <p:cNvPr id="115" name="Google Shape;115;p2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b="0" lang="pt-PT">
                <a:solidFill>
                  <a:srgbClr val="FFFFFF"/>
                </a:solidFill>
                <a:latin typeface="Calibri"/>
                <a:ea typeface="Calibri"/>
                <a:cs typeface="Calibri"/>
                <a:sym typeface="Calibri"/>
              </a:rPr>
              <a:t>Jak się tu znaleźliśmy?</a:t>
            </a:r>
            <a:endParaRPr/>
          </a:p>
        </p:txBody>
      </p:sp>
      <p:sp>
        <p:nvSpPr>
          <p:cNvPr id="121" name="Google Shape;121;p22"/>
          <p:cNvSpPr/>
          <p:nvPr/>
        </p:nvSpPr>
        <p:spPr>
          <a:xfrm>
            <a:off x="1143000" y="2870200"/>
            <a:ext cx="2641600" cy="170180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1940... nadal istnieją ośrodki dla osób niepełnosprawnych</a:t>
            </a:r>
            <a:endParaRPr b="0" i="0" sz="18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br>
              <a:rPr b="0" i="0" lang="pt-PT" sz="1800" u="none" cap="none" strike="noStrike">
                <a:solidFill>
                  <a:schemeClr val="lt1"/>
                </a:solidFill>
                <a:latin typeface="Calibri"/>
                <a:ea typeface="Calibri"/>
                <a:cs typeface="Calibri"/>
                <a:sym typeface="Calibri"/>
              </a:rPr>
            </a:br>
            <a:endParaRPr sz="1800">
              <a:solidFill>
                <a:schemeClr val="lt1"/>
              </a:solidFill>
              <a:latin typeface="Calibri"/>
              <a:ea typeface="Calibri"/>
              <a:cs typeface="Calibri"/>
              <a:sym typeface="Calibri"/>
            </a:endParaRPr>
          </a:p>
        </p:txBody>
      </p:sp>
      <p:sp>
        <p:nvSpPr>
          <p:cNvPr id="122" name="Google Shape;122;p22"/>
          <p:cNvSpPr/>
          <p:nvPr/>
        </p:nvSpPr>
        <p:spPr>
          <a:xfrm>
            <a:off x="4089400" y="2946400"/>
            <a:ext cx="4673600" cy="1320800"/>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pt-PT" sz="1800">
                <a:solidFill>
                  <a:srgbClr val="FFFFFF"/>
                </a:solidFill>
                <a:latin typeface="Calibri"/>
                <a:ea typeface="Calibri"/>
                <a:cs typeface="Calibri"/>
                <a:sym typeface="Calibri"/>
              </a:rPr>
              <a:t>Zmiana filozofii dotyczącej edukacji włączającej</a:t>
            </a:r>
            <a:endParaRPr sz="1800">
              <a:solidFill>
                <a:schemeClr val="lt1"/>
              </a:solidFill>
              <a:latin typeface="Calibri"/>
              <a:ea typeface="Calibri"/>
              <a:cs typeface="Calibri"/>
              <a:sym typeface="Calibri"/>
            </a:endParaRPr>
          </a:p>
        </p:txBody>
      </p:sp>
      <p:pic>
        <p:nvPicPr>
          <p:cNvPr id="123" name="Google Shape;123;p22"/>
          <p:cNvPicPr preferRelativeResize="0"/>
          <p:nvPr/>
        </p:nvPicPr>
        <p:blipFill rotWithShape="1">
          <a:blip r:embed="rId3">
            <a:alphaModFix/>
          </a:blip>
          <a:srcRect b="0" l="0" r="0" t="0"/>
          <a:stretch/>
        </p:blipFill>
        <p:spPr>
          <a:xfrm>
            <a:off x="6692900" y="2108200"/>
            <a:ext cx="4749800" cy="4749800"/>
          </a:xfrm>
          <a:prstGeom prst="rect">
            <a:avLst/>
          </a:prstGeom>
          <a:noFill/>
          <a:ln>
            <a:noFill/>
          </a:ln>
        </p:spPr>
      </p:pic>
      <p:sp>
        <p:nvSpPr>
          <p:cNvPr id="124" name="Google Shape;124;p22"/>
          <p:cNvSpPr txBox="1"/>
          <p:nvPr/>
        </p:nvSpPr>
        <p:spPr>
          <a:xfrm>
            <a:off x="3517901" y="4967188"/>
            <a:ext cx="3746400" cy="258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pt-PT" sz="1800" u="none" strike="noStrike">
                <a:solidFill>
                  <a:srgbClr val="FFFFFF"/>
                </a:solidFill>
                <a:latin typeface="Calibri"/>
                <a:ea typeface="Calibri"/>
                <a:cs typeface="Calibri"/>
                <a:sym typeface="Calibri"/>
              </a:rPr>
              <a:t>I</a:t>
            </a:r>
            <a:r>
              <a:rPr lang="pt-PT" sz="1800">
                <a:solidFill>
                  <a:srgbClr val="FFFFFF"/>
                </a:solidFill>
                <a:latin typeface="Calibri"/>
                <a:ea typeface="Calibri"/>
                <a:cs typeface="Calibri"/>
                <a:sym typeface="Calibri"/>
              </a:rPr>
              <a:t>latach 60-tych:</a:t>
            </a:r>
            <a:endParaRPr sz="1800">
              <a:solidFill>
                <a:srgbClr val="FFFFFF"/>
              </a:solidFill>
              <a:latin typeface="Calibri"/>
              <a:ea typeface="Calibri"/>
              <a:cs typeface="Calibri"/>
              <a:sym typeface="Calibri"/>
            </a:endParaRPr>
          </a:p>
          <a:p>
            <a:pPr indent="0" lvl="0" marL="0" marR="0" rtl="0" algn="l">
              <a:spcBef>
                <a:spcPts val="0"/>
              </a:spcBef>
              <a:spcAft>
                <a:spcPts val="0"/>
              </a:spcAft>
              <a:buClr>
                <a:schemeClr val="dk1"/>
              </a:buClr>
              <a:buSzPts val="1100"/>
              <a:buFont typeface="Arial"/>
              <a:buNone/>
            </a:pPr>
            <a:r>
              <a:rPr lang="pt-PT" sz="1800">
                <a:solidFill>
                  <a:srgbClr val="FFFFFF"/>
                </a:solidFill>
                <a:latin typeface="Calibri"/>
                <a:ea typeface="Calibri"/>
                <a:cs typeface="Calibri"/>
                <a:sym typeface="Calibri"/>
              </a:rPr>
              <a:t>Pierwsze stowarzyszenia rodziców;</a:t>
            </a:r>
            <a:endParaRPr sz="1800">
              <a:solidFill>
                <a:srgbClr val="FFFFFF"/>
              </a:solidFill>
              <a:latin typeface="Calibri"/>
              <a:ea typeface="Calibri"/>
              <a:cs typeface="Calibri"/>
              <a:sym typeface="Calibri"/>
            </a:endParaRPr>
          </a:p>
          <a:p>
            <a:pPr indent="0" lvl="0" marL="0" marR="0" rtl="0" algn="l">
              <a:spcBef>
                <a:spcPts val="0"/>
              </a:spcBef>
              <a:spcAft>
                <a:spcPts val="0"/>
              </a:spcAft>
              <a:buNone/>
            </a:pPr>
            <a:r>
              <a:rPr lang="pt-PT" sz="1800">
                <a:solidFill>
                  <a:srgbClr val="FFFFFF"/>
                </a:solidFill>
                <a:latin typeface="Calibri"/>
                <a:ea typeface="Calibri"/>
                <a:cs typeface="Calibri"/>
                <a:sym typeface="Calibri"/>
              </a:rPr>
              <a:t>Perspektywy humanistyczne ze szczególnym uwzględnieniem Deklaracji Praw Dziecka i Praw Człowieka;</a:t>
            </a:r>
            <a:endParaRPr sz="1800">
              <a:solidFill>
                <a:srgbClr val="FFFFFF"/>
              </a:solidFill>
              <a:latin typeface="Calibri"/>
              <a:ea typeface="Calibri"/>
              <a:cs typeface="Calibri"/>
              <a:sym typeface="Calibri"/>
            </a:endParaRPr>
          </a:p>
          <a:p>
            <a:pPr indent="0" lvl="0" marL="0" marR="0" rtl="0" algn="l">
              <a:spcBef>
                <a:spcPts val="0"/>
              </a:spcBef>
              <a:spcAft>
                <a:spcPts val="0"/>
              </a:spcAft>
              <a:buNone/>
            </a:pPr>
            <a:r>
              <a:rPr b="0" i="0" lang="pt-PT" sz="1800" u="none" strike="noStrike">
                <a:solidFill>
                  <a:srgbClr val="FFFFFF"/>
                </a:solidFill>
                <a:latin typeface="Calibri"/>
                <a:ea typeface="Calibri"/>
                <a:cs typeface="Calibri"/>
                <a:sym typeface="Calibri"/>
              </a:rPr>
              <a:t>…</a:t>
            </a:r>
            <a:endParaRPr b="0" sz="1800">
              <a:solidFill>
                <a:schemeClr val="dk1"/>
              </a:solidFill>
              <a:latin typeface="Calibri"/>
              <a:ea typeface="Calibri"/>
              <a:cs typeface="Calibri"/>
              <a:sym typeface="Calibri"/>
            </a:endParaRPr>
          </a:p>
          <a:p>
            <a:pPr indent="0" lvl="0" marL="0" marR="0" rtl="0" algn="l">
              <a:spcBef>
                <a:spcPts val="0"/>
              </a:spcBef>
              <a:spcAft>
                <a:spcPts val="0"/>
              </a:spcAft>
              <a:buNone/>
            </a:pPr>
            <a:br>
              <a:rPr lang="pt-PT"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25" name="Google Shape;125;p2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5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alibri"/>
              <a:buNone/>
            </a:pPr>
            <a:r>
              <a:rPr b="0" i="0" lang="pt-PT" sz="3200" u="none" strike="noStrike">
                <a:solidFill>
                  <a:srgbClr val="FFFFFF"/>
                </a:solidFill>
                <a:latin typeface="Calibri"/>
                <a:ea typeface="Calibri"/>
                <a:cs typeface="Calibri"/>
                <a:sym typeface="Calibri"/>
              </a:rPr>
              <a:t>From normalization to inclusion:</a:t>
            </a:r>
            <a:endParaRPr/>
          </a:p>
        </p:txBody>
      </p:sp>
      <p:sp>
        <p:nvSpPr>
          <p:cNvPr id="131" name="Google Shape;131;p23"/>
          <p:cNvSpPr txBox="1"/>
          <p:nvPr>
            <p:ph idx="1" type="body"/>
          </p:nvPr>
        </p:nvSpPr>
        <p:spPr>
          <a:xfrm>
            <a:off x="1062604" y="19111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br>
              <a:rPr b="0" lang="pt-PT"/>
            </a:br>
            <a:r>
              <a:rPr b="0" i="0" lang="pt-PT" sz="1800" u="none" strike="noStrike">
                <a:solidFill>
                  <a:srgbClr val="FFFFFF"/>
                </a:solidFill>
                <a:latin typeface="Calibri"/>
                <a:ea typeface="Calibri"/>
                <a:cs typeface="Calibri"/>
                <a:sym typeface="Calibri"/>
              </a:rPr>
              <a:t>Aspects the contributed to question institutionalization of people with disabilities:</a:t>
            </a:r>
            <a:endParaRPr/>
          </a:p>
          <a:p>
            <a:pPr indent="0" lvl="0" marL="0" rtl="0" algn="l">
              <a:lnSpc>
                <a:spcPct val="90000"/>
              </a:lnSpc>
              <a:spcBef>
                <a:spcPts val="0"/>
              </a:spcBef>
              <a:spcAft>
                <a:spcPts val="0"/>
              </a:spcAft>
              <a:buClr>
                <a:schemeClr val="lt1"/>
              </a:buClr>
              <a:buSzPts val="2400"/>
              <a:buNone/>
            </a:pPr>
            <a:r>
              <a:t/>
            </a:r>
            <a:endParaRPr b="0"/>
          </a:p>
          <a:p>
            <a:pPr indent="-228600" lvl="0" marL="228600" rtl="0" algn="l">
              <a:lnSpc>
                <a:spcPct val="90000"/>
              </a:lnSpc>
              <a:spcBef>
                <a:spcPts val="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the development of Parents’ Associations; </a:t>
            </a:r>
            <a:endParaRPr/>
          </a:p>
          <a:p>
            <a:pPr indent="-228600" lvl="0" marL="228600" rtl="0" algn="l">
              <a:lnSpc>
                <a:spcPct val="90000"/>
              </a:lnSpc>
              <a:spcBef>
                <a:spcPts val="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people with disabilities and volunteers; </a:t>
            </a:r>
            <a:endParaRPr/>
          </a:p>
          <a:p>
            <a:pPr indent="-228600" lvl="0" marL="228600" rtl="0" algn="l">
              <a:lnSpc>
                <a:spcPct val="90000"/>
              </a:lnSpc>
              <a:spcBef>
                <a:spcPts val="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society awareness of the dehumanization in many institutions;</a:t>
            </a:r>
            <a:endParaRPr/>
          </a:p>
          <a:p>
            <a:pPr indent="-228600" lvl="0" marL="228600" rtl="0" algn="l">
              <a:lnSpc>
                <a:spcPct val="90000"/>
              </a:lnSpc>
              <a:spcBef>
                <a:spcPts val="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 weak quality of service in those institutions; high economic cost …</a:t>
            </a:r>
            <a:endParaRPr/>
          </a:p>
          <a:p>
            <a:pPr indent="-228600" lvl="0" marL="228600" rtl="0" algn="just">
              <a:lnSpc>
                <a:spcPct val="90000"/>
              </a:lnSpc>
              <a:spcBef>
                <a:spcPts val="0"/>
              </a:spcBef>
              <a:spcAft>
                <a:spcPts val="0"/>
              </a:spcAft>
              <a:buClr>
                <a:schemeClr val="lt1"/>
              </a:buClr>
              <a:buSzPts val="2400"/>
              <a:buFont typeface="Arial"/>
              <a:buChar char="•"/>
            </a:pPr>
            <a:br>
              <a:rPr b="0" lang="pt-PT"/>
            </a:br>
            <a:r>
              <a:rPr b="1" i="0" lang="pt-PT" sz="1800" u="none" strike="noStrike">
                <a:solidFill>
                  <a:srgbClr val="FFFF00"/>
                </a:solidFill>
                <a:latin typeface="Calibri"/>
                <a:ea typeface="Calibri"/>
                <a:cs typeface="Calibri"/>
                <a:sym typeface="Calibri"/>
              </a:rPr>
              <a:t>The rights of children and young people with disabilities, which already granted the right to education, equality of opportunities and participation in society. </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132" name="Google Shape;132;p2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4"/>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training that changes opinions</a:t>
            </a:r>
            <a:endParaRPr/>
          </a:p>
        </p:txBody>
      </p:sp>
      <p:sp>
        <p:nvSpPr>
          <p:cNvPr id="138" name="Google Shape;138;p24"/>
          <p:cNvSpPr txBox="1"/>
          <p:nvPr>
            <p:ph idx="1" type="body"/>
          </p:nvPr>
        </p:nvSpPr>
        <p:spPr>
          <a:xfrm>
            <a:off x="1110608" y="6185854"/>
            <a:ext cx="9487948" cy="49774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u="sng">
                <a:solidFill>
                  <a:schemeClr val="hlink"/>
                </a:solidFill>
                <a:hlinkClick r:id="rId3"/>
              </a:rPr>
              <a:t>https://www.youtube.com/watch?v=1b4PvmMCy2Y&amp;t=3s</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139" name="Google Shape;139;p2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Colocamos câmeras escondidas em diversas academias do Rio de Janeiro. Mas a intenção não era fazer um experimento. &#10;Apenas mostrar a realidade.&#10;&#10;E a realidade é que ver um atleta Paralímpico de perto é algo muito, muito surpreendente.&#10;&#10;Jogos Paralímpicos Rio 2016. #TEMQUEIR" id="140" name="Google Shape;140;p24" title="O Treino que Muda Opiniões – Rio 2016">
            <a:hlinkClick r:id="rId5"/>
          </p:cNvPr>
          <p:cNvPicPr preferRelativeResize="0"/>
          <p:nvPr/>
        </p:nvPicPr>
        <p:blipFill>
          <a:blip r:embed="rId6">
            <a:alphaModFix/>
          </a:blip>
          <a:stretch>
            <a:fillRect/>
          </a:stretch>
        </p:blipFill>
        <p:spPr>
          <a:xfrm>
            <a:off x="1417750" y="1493700"/>
            <a:ext cx="8159950" cy="4589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EVOLUTION</a:t>
            </a:r>
            <a:endParaRPr/>
          </a:p>
        </p:txBody>
      </p:sp>
      <p:sp>
        <p:nvSpPr>
          <p:cNvPr id="146" name="Google Shape;146;p25"/>
          <p:cNvSpPr txBox="1"/>
          <p:nvPr/>
        </p:nvSpPr>
        <p:spPr>
          <a:xfrm>
            <a:off x="1560350" y="1377557"/>
            <a:ext cx="61007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pt-PT" sz="2000" u="none" strike="noStrike">
                <a:solidFill>
                  <a:srgbClr val="FFFFFF"/>
                </a:solidFill>
                <a:latin typeface="Calibri"/>
                <a:ea typeface="Calibri"/>
                <a:cs typeface="Calibri"/>
                <a:sym typeface="Calibri"/>
              </a:rPr>
              <a:t>Evolution of the medical/prescriptive to a social model </a:t>
            </a:r>
            <a:endParaRPr b="0" i="0" sz="2000" u="none" strike="noStrike">
              <a:solidFill>
                <a:srgbClr val="17B2D1"/>
              </a:solidFill>
              <a:latin typeface="Noto Sans Symbols"/>
              <a:ea typeface="Noto Sans Symbols"/>
              <a:cs typeface="Noto Sans Symbols"/>
              <a:sym typeface="Noto Sans Symbols"/>
            </a:endParaRPr>
          </a:p>
        </p:txBody>
      </p:sp>
      <p:sp>
        <p:nvSpPr>
          <p:cNvPr id="147" name="Google Shape;147;p25"/>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Perspective centred in the students’ problems</a:t>
            </a:r>
            <a:endParaRPr sz="1800">
              <a:solidFill>
                <a:schemeClr val="lt1"/>
              </a:solidFill>
              <a:latin typeface="Calibri"/>
              <a:ea typeface="Calibri"/>
              <a:cs typeface="Calibri"/>
              <a:sym typeface="Calibri"/>
            </a:endParaRPr>
          </a:p>
        </p:txBody>
      </p:sp>
      <p:sp>
        <p:nvSpPr>
          <p:cNvPr id="148" name="Google Shape;148;p25"/>
          <p:cNvSpPr/>
          <p:nvPr/>
        </p:nvSpPr>
        <p:spPr>
          <a:xfrm>
            <a:off x="1285876" y="4750504"/>
            <a:ext cx="3757612" cy="1769179"/>
          </a:xfrm>
          <a:prstGeom prst="rect">
            <a:avLst/>
          </a:prstGeom>
          <a:solidFill>
            <a:schemeClr val="accent3"/>
          </a:solidFill>
          <a:ln cap="flat" cmpd="sng" w="1270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Priviliged use of specialists as agents of educational intervention</a:t>
            </a:r>
            <a:endParaRPr sz="1800">
              <a:solidFill>
                <a:schemeClr val="lt1"/>
              </a:solidFill>
              <a:latin typeface="Calibri"/>
              <a:ea typeface="Calibri"/>
              <a:cs typeface="Calibri"/>
              <a:sym typeface="Calibri"/>
            </a:endParaRPr>
          </a:p>
        </p:txBody>
      </p:sp>
      <p:sp>
        <p:nvSpPr>
          <p:cNvPr id="149" name="Google Shape;149;p25"/>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Perspective centred in the global situation of teaching and learning</a:t>
            </a:r>
            <a:endParaRPr sz="1800">
              <a:solidFill>
                <a:schemeClr val="lt1"/>
              </a:solidFill>
              <a:latin typeface="Calibri"/>
              <a:ea typeface="Calibri"/>
              <a:cs typeface="Calibri"/>
              <a:sym typeface="Calibri"/>
            </a:endParaRPr>
          </a:p>
        </p:txBody>
      </p:sp>
      <p:sp>
        <p:nvSpPr>
          <p:cNvPr id="150" name="Google Shape;150;p25"/>
          <p:cNvSpPr/>
          <p:nvPr/>
        </p:nvSpPr>
        <p:spPr>
          <a:xfrm>
            <a:off x="6056780" y="4639867"/>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Perspective centred in pedagogy as an agent of change</a:t>
            </a:r>
            <a:endParaRPr sz="1800">
              <a:solidFill>
                <a:schemeClr val="lt1"/>
              </a:solidFill>
              <a:latin typeface="Calibri"/>
              <a:ea typeface="Calibri"/>
              <a:cs typeface="Calibri"/>
              <a:sym typeface="Calibri"/>
            </a:endParaRPr>
          </a:p>
        </p:txBody>
      </p:sp>
      <p:cxnSp>
        <p:nvCxnSpPr>
          <p:cNvPr id="151" name="Google Shape;151;p25"/>
          <p:cNvCxnSpPr>
            <a:stCxn id="147" idx="3"/>
            <a:endCxn id="149"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52" name="Google Shape;152;p25"/>
          <p:cNvCxnSpPr/>
          <p:nvPr/>
        </p:nvCxnSpPr>
        <p:spPr>
          <a:xfrm>
            <a:off x="5037712" y="5629093"/>
            <a:ext cx="10440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53" name="Google Shape;153;p2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EVOLUTION</a:t>
            </a:r>
            <a:endParaRPr/>
          </a:p>
        </p:txBody>
      </p:sp>
      <p:sp>
        <p:nvSpPr>
          <p:cNvPr id="159" name="Google Shape;159;p26"/>
          <p:cNvSpPr txBox="1"/>
          <p:nvPr/>
        </p:nvSpPr>
        <p:spPr>
          <a:xfrm>
            <a:off x="1560350" y="1377557"/>
            <a:ext cx="61007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pt-PT" sz="2000" u="none" strike="noStrike">
                <a:solidFill>
                  <a:srgbClr val="FFFFFF"/>
                </a:solidFill>
                <a:latin typeface="Calibri"/>
                <a:ea typeface="Calibri"/>
                <a:cs typeface="Calibri"/>
                <a:sym typeface="Calibri"/>
              </a:rPr>
              <a:t>Evolution of the medical/prescriptive to a social model </a:t>
            </a:r>
            <a:endParaRPr b="0" i="0" sz="2000" u="none" strike="noStrike">
              <a:solidFill>
                <a:srgbClr val="17B2D1"/>
              </a:solidFill>
              <a:latin typeface="Noto Sans Symbols"/>
              <a:ea typeface="Noto Sans Symbols"/>
              <a:cs typeface="Noto Sans Symbols"/>
              <a:sym typeface="Noto Sans Symbols"/>
            </a:endParaRPr>
          </a:p>
        </p:txBody>
      </p:sp>
      <p:sp>
        <p:nvSpPr>
          <p:cNvPr id="160" name="Google Shape;160;p26"/>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Separation of students in categories distinctively labelled and then grouped supposedly in a homogeneous way</a:t>
            </a:r>
            <a:endParaRPr sz="1800">
              <a:solidFill>
                <a:schemeClr val="lt1"/>
              </a:solidFill>
              <a:latin typeface="Calibri"/>
              <a:ea typeface="Calibri"/>
              <a:cs typeface="Calibri"/>
              <a:sym typeface="Calibri"/>
            </a:endParaRPr>
          </a:p>
        </p:txBody>
      </p:sp>
      <p:sp>
        <p:nvSpPr>
          <p:cNvPr id="161" name="Google Shape;161;p26"/>
          <p:cNvSpPr/>
          <p:nvPr/>
        </p:nvSpPr>
        <p:spPr>
          <a:xfrm>
            <a:off x="1285876" y="4750504"/>
            <a:ext cx="3757612" cy="1769179"/>
          </a:xfrm>
          <a:prstGeom prst="rect">
            <a:avLst/>
          </a:prstGeom>
          <a:solidFill>
            <a:schemeClr val="accent3"/>
          </a:solidFill>
          <a:ln cap="flat" cmpd="sng" w="12700">
            <a:solidFill>
              <a:srgbClr val="45454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Generalized use</a:t>
            </a:r>
            <a:endParaRPr b="0" sz="1800">
              <a:solidFill>
                <a:schemeClr val="lt1"/>
              </a:solidFill>
              <a:latin typeface="Calibri"/>
              <a:ea typeface="Calibri"/>
              <a:cs typeface="Calibri"/>
              <a:sym typeface="Calibri"/>
            </a:endParaRPr>
          </a:p>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 of separated spaces</a:t>
            </a:r>
            <a:endParaRPr b="0" sz="1800">
              <a:solidFill>
                <a:schemeClr val="lt1"/>
              </a:solidFill>
              <a:latin typeface="Calibri"/>
              <a:ea typeface="Calibri"/>
              <a:cs typeface="Calibri"/>
              <a:sym typeface="Calibri"/>
            </a:endParaRPr>
          </a:p>
        </p:txBody>
      </p:sp>
      <p:sp>
        <p:nvSpPr>
          <p:cNvPr id="162" name="Google Shape;162;p26"/>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Individualization of teaching in heterogeneous groups</a:t>
            </a:r>
            <a:endParaRPr sz="1800">
              <a:solidFill>
                <a:schemeClr val="lt1"/>
              </a:solidFill>
              <a:latin typeface="Calibri"/>
              <a:ea typeface="Calibri"/>
              <a:cs typeface="Calibri"/>
              <a:sym typeface="Calibri"/>
            </a:endParaRPr>
          </a:p>
        </p:txBody>
      </p:sp>
      <p:sp>
        <p:nvSpPr>
          <p:cNvPr id="163" name="Google Shape;163;p26"/>
          <p:cNvSpPr/>
          <p:nvPr/>
        </p:nvSpPr>
        <p:spPr>
          <a:xfrm>
            <a:off x="6056780" y="4639867"/>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Educational spaces used by the general students</a:t>
            </a:r>
            <a:endParaRPr b="0" sz="1800">
              <a:solidFill>
                <a:schemeClr val="lt1"/>
              </a:solidFill>
              <a:latin typeface="Calibri"/>
              <a:ea typeface="Calibri"/>
              <a:cs typeface="Calibri"/>
              <a:sym typeface="Calibri"/>
            </a:endParaRPr>
          </a:p>
        </p:txBody>
      </p:sp>
      <p:cxnSp>
        <p:nvCxnSpPr>
          <p:cNvPr id="164" name="Google Shape;164;p26"/>
          <p:cNvCxnSpPr>
            <a:stCxn id="160" idx="3"/>
            <a:endCxn id="162"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cxnSp>
        <p:nvCxnSpPr>
          <p:cNvPr id="165" name="Google Shape;165;p26"/>
          <p:cNvCxnSpPr/>
          <p:nvPr/>
        </p:nvCxnSpPr>
        <p:spPr>
          <a:xfrm>
            <a:off x="5037712" y="5629093"/>
            <a:ext cx="10440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66" name="Google Shape;166;p2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2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EVOLUTION</a:t>
            </a:r>
            <a:endParaRPr/>
          </a:p>
        </p:txBody>
      </p:sp>
      <p:sp>
        <p:nvSpPr>
          <p:cNvPr id="172" name="Google Shape;172;p27"/>
          <p:cNvSpPr txBox="1"/>
          <p:nvPr/>
        </p:nvSpPr>
        <p:spPr>
          <a:xfrm>
            <a:off x="1560350" y="1377557"/>
            <a:ext cx="610076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pt-PT" sz="2000" u="none" strike="noStrike">
                <a:solidFill>
                  <a:srgbClr val="FFFFFF"/>
                </a:solidFill>
                <a:latin typeface="Calibri"/>
                <a:ea typeface="Calibri"/>
                <a:cs typeface="Calibri"/>
                <a:sym typeface="Calibri"/>
              </a:rPr>
              <a:t>Evolution of the medical/prescriptive to a social model </a:t>
            </a:r>
            <a:endParaRPr b="0" i="0" sz="2000" u="none" strike="noStrike">
              <a:solidFill>
                <a:srgbClr val="17B2D1"/>
              </a:solidFill>
              <a:latin typeface="Noto Sans Symbols"/>
              <a:ea typeface="Noto Sans Symbols"/>
              <a:cs typeface="Noto Sans Symbols"/>
              <a:sym typeface="Noto Sans Symbols"/>
            </a:endParaRPr>
          </a:p>
        </p:txBody>
      </p:sp>
      <p:sp>
        <p:nvSpPr>
          <p:cNvPr id="173" name="Google Shape;173;p27"/>
          <p:cNvSpPr/>
          <p:nvPr/>
        </p:nvSpPr>
        <p:spPr>
          <a:xfrm>
            <a:off x="1285876" y="2528887"/>
            <a:ext cx="3757612" cy="1769179"/>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Radical distinction between the students’ with Special needs and the rest</a:t>
            </a:r>
            <a:endParaRPr b="0" sz="1800">
              <a:solidFill>
                <a:schemeClr val="lt1"/>
              </a:solidFill>
              <a:latin typeface="Calibri"/>
              <a:ea typeface="Calibri"/>
              <a:cs typeface="Calibri"/>
              <a:sym typeface="Calibri"/>
            </a:endParaRPr>
          </a:p>
        </p:txBody>
      </p:sp>
      <p:sp>
        <p:nvSpPr>
          <p:cNvPr id="174" name="Google Shape;174;p27"/>
          <p:cNvSpPr/>
          <p:nvPr/>
        </p:nvSpPr>
        <p:spPr>
          <a:xfrm>
            <a:off x="6096000" y="2528886"/>
            <a:ext cx="3757612" cy="1769179"/>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rgbClr val="FFFFFF"/>
                </a:solidFill>
                <a:latin typeface="Calibri"/>
                <a:ea typeface="Calibri"/>
                <a:cs typeface="Calibri"/>
                <a:sym typeface="Calibri"/>
              </a:rPr>
              <a:t>No to compartmentalization of students in closed groups; any student, at any time can need individualized support</a:t>
            </a:r>
            <a:endParaRPr sz="1800">
              <a:solidFill>
                <a:schemeClr val="lt1"/>
              </a:solidFill>
              <a:latin typeface="Calibri"/>
              <a:ea typeface="Calibri"/>
              <a:cs typeface="Calibri"/>
              <a:sym typeface="Calibri"/>
            </a:endParaRPr>
          </a:p>
        </p:txBody>
      </p:sp>
      <p:cxnSp>
        <p:nvCxnSpPr>
          <p:cNvPr id="175" name="Google Shape;175;p27"/>
          <p:cNvCxnSpPr>
            <a:stCxn id="173" idx="3"/>
            <a:endCxn id="174" idx="1"/>
          </p:cNvCxnSpPr>
          <p:nvPr/>
        </p:nvCxnSpPr>
        <p:spPr>
          <a:xfrm>
            <a:off x="5043488" y="3413477"/>
            <a:ext cx="1052400" cy="0"/>
          </a:xfrm>
          <a:prstGeom prst="straightConnector1">
            <a:avLst/>
          </a:prstGeom>
          <a:noFill/>
          <a:ln cap="flat" cmpd="sng" w="38100">
            <a:solidFill>
              <a:schemeClr val="accent1"/>
            </a:solidFill>
            <a:prstDash val="solid"/>
            <a:miter lim="800000"/>
            <a:headEnd len="sm" w="sm" type="none"/>
            <a:tailEnd len="med" w="med" type="triangle"/>
          </a:ln>
        </p:spPr>
      </p:cxnSp>
      <p:pic>
        <p:nvPicPr>
          <p:cNvPr id="176" name="Google Shape;176;p2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EVOLUTION</a:t>
            </a:r>
            <a:endParaRPr/>
          </a:p>
        </p:txBody>
      </p:sp>
      <p:sp>
        <p:nvSpPr>
          <p:cNvPr id="182" name="Google Shape;182;p28"/>
          <p:cNvSpPr/>
          <p:nvPr/>
        </p:nvSpPr>
        <p:spPr>
          <a:xfrm>
            <a:off x="785810" y="1928813"/>
            <a:ext cx="2143125" cy="3243262"/>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0"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Looking to achieve an education that grants simultaneously the principles of “equity”  and “quality”. </a:t>
            </a:r>
            <a:endParaRPr sz="1800">
              <a:solidFill>
                <a:schemeClr val="lt1"/>
              </a:solidFill>
              <a:latin typeface="Arial"/>
              <a:ea typeface="Arial"/>
              <a:cs typeface="Arial"/>
              <a:sym typeface="Arial"/>
            </a:endParaRPr>
          </a:p>
        </p:txBody>
      </p:sp>
      <p:sp>
        <p:nvSpPr>
          <p:cNvPr id="183" name="Google Shape;183;p28"/>
          <p:cNvSpPr/>
          <p:nvPr/>
        </p:nvSpPr>
        <p:spPr>
          <a:xfrm>
            <a:off x="3052760" y="1928813"/>
            <a:ext cx="2143125" cy="2914650"/>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Promoting the development of Educational and Curricular projects based in inclusion.</a:t>
            </a:r>
            <a:endParaRPr sz="1800">
              <a:solidFill>
                <a:schemeClr val="lt1"/>
              </a:solidFill>
              <a:latin typeface="Arial"/>
              <a:ea typeface="Arial"/>
              <a:cs typeface="Arial"/>
              <a:sym typeface="Arial"/>
            </a:endParaRPr>
          </a:p>
        </p:txBody>
      </p:sp>
      <p:sp>
        <p:nvSpPr>
          <p:cNvPr id="184" name="Google Shape;184;p28"/>
          <p:cNvSpPr/>
          <p:nvPr/>
        </p:nvSpPr>
        <p:spPr>
          <a:xfrm>
            <a:off x="5319710" y="1928813"/>
            <a:ext cx="2143125" cy="4564062"/>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Developing a school for everyone in which the supporting systems, being internal or external to school, increase its competence for an effective response to the diversity of students</a:t>
            </a:r>
            <a:endParaRPr sz="1800">
              <a:solidFill>
                <a:schemeClr val="lt1"/>
              </a:solidFill>
              <a:latin typeface="Arial"/>
              <a:ea typeface="Arial"/>
              <a:cs typeface="Arial"/>
              <a:sym typeface="Arial"/>
            </a:endParaRPr>
          </a:p>
        </p:txBody>
      </p:sp>
      <p:sp>
        <p:nvSpPr>
          <p:cNvPr id="185" name="Google Shape;185;p28"/>
          <p:cNvSpPr/>
          <p:nvPr/>
        </p:nvSpPr>
        <p:spPr>
          <a:xfrm>
            <a:off x="7586660" y="1928813"/>
            <a:ext cx="2143125" cy="248602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Potentiating the teaching/ learning process in an active perspective.</a:t>
            </a:r>
            <a:endParaRPr sz="1800">
              <a:solidFill>
                <a:schemeClr val="lt1"/>
              </a:solidFill>
              <a:latin typeface="Arial"/>
              <a:ea typeface="Arial"/>
              <a:cs typeface="Arial"/>
              <a:sym typeface="Arial"/>
            </a:endParaRPr>
          </a:p>
        </p:txBody>
      </p:sp>
      <p:sp>
        <p:nvSpPr>
          <p:cNvPr id="186" name="Google Shape;186;p28"/>
          <p:cNvSpPr/>
          <p:nvPr/>
        </p:nvSpPr>
        <p:spPr>
          <a:xfrm>
            <a:off x="9853610" y="1928813"/>
            <a:ext cx="2143125" cy="3343275"/>
          </a:xfrm>
          <a:prstGeom prst="rect">
            <a:avLst/>
          </a:prstGeom>
          <a:solidFill>
            <a:schemeClr val="accent1"/>
          </a:solidFill>
          <a:ln cap="flat" cmpd="sng" w="12700">
            <a:solidFill>
              <a:srgbClr val="1C3052"/>
            </a:solidFill>
            <a:prstDash val="solid"/>
            <a:miter lim="800000"/>
            <a:headEnd len="sm" w="sm" type="none"/>
            <a:tailEnd len="sm" w="sm" type="none"/>
          </a:ln>
        </p:spPr>
        <p:txBody>
          <a:bodyPr anchorCtr="1" anchor="b"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lt1"/>
                </a:solidFill>
                <a:latin typeface="Arial"/>
                <a:ea typeface="Arial"/>
                <a:cs typeface="Arial"/>
                <a:sym typeface="Arial"/>
              </a:rPr>
              <a:t>Promoting the participation of all students in the activities inside the classroom and in the  extra-school scope.  </a:t>
            </a:r>
            <a:endParaRPr sz="1800">
              <a:solidFill>
                <a:schemeClr val="lt1"/>
              </a:solidFill>
              <a:latin typeface="Arial"/>
              <a:ea typeface="Arial"/>
              <a:cs typeface="Arial"/>
              <a:sym typeface="Arial"/>
            </a:endParaRPr>
          </a:p>
        </p:txBody>
      </p:sp>
      <p:sp>
        <p:nvSpPr>
          <p:cNvPr id="187" name="Google Shape;187;p28"/>
          <p:cNvSpPr/>
          <p:nvPr/>
        </p:nvSpPr>
        <p:spPr>
          <a:xfrm>
            <a:off x="1458830" y="2157412"/>
            <a:ext cx="797084" cy="814387"/>
          </a:xfrm>
          <a:prstGeom prst="ellipse">
            <a:avLst/>
          </a:prstGeom>
          <a:solidFill>
            <a:srgbClr val="FEE599"/>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28"/>
          <p:cNvSpPr/>
          <p:nvPr/>
        </p:nvSpPr>
        <p:spPr>
          <a:xfrm>
            <a:off x="3725780" y="2157411"/>
            <a:ext cx="797084" cy="814387"/>
          </a:xfrm>
          <a:prstGeom prst="ellipse">
            <a:avLst/>
          </a:prstGeom>
          <a:solidFill>
            <a:srgbClr val="92D05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28"/>
          <p:cNvSpPr/>
          <p:nvPr/>
        </p:nvSpPr>
        <p:spPr>
          <a:xfrm>
            <a:off x="5992730" y="2157410"/>
            <a:ext cx="797084" cy="814387"/>
          </a:xfrm>
          <a:prstGeom prst="ellipse">
            <a:avLst/>
          </a:prstGeom>
          <a:solidFill>
            <a:srgbClr val="00B0F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28"/>
          <p:cNvSpPr/>
          <p:nvPr/>
        </p:nvSpPr>
        <p:spPr>
          <a:xfrm>
            <a:off x="8259680" y="2157409"/>
            <a:ext cx="797084" cy="814387"/>
          </a:xfrm>
          <a:prstGeom prst="ellipse">
            <a:avLst/>
          </a:prstGeom>
          <a:solidFill>
            <a:srgbClr val="FFC00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1" name="Google Shape;191;p28"/>
          <p:cNvSpPr/>
          <p:nvPr/>
        </p:nvSpPr>
        <p:spPr>
          <a:xfrm>
            <a:off x="10526630" y="2157408"/>
            <a:ext cx="797084" cy="814387"/>
          </a:xfrm>
          <a:prstGeom prst="ellipse">
            <a:avLst/>
          </a:prstGeom>
          <a:solidFill>
            <a:srgbClr val="7030A0"/>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92" name="Google Shape;192;p2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29"/>
          <p:cNvPicPr preferRelativeResize="0"/>
          <p:nvPr/>
        </p:nvPicPr>
        <p:blipFill rotWithShape="1">
          <a:blip r:embed="rId3">
            <a:alphaModFix/>
          </a:blip>
          <a:srcRect b="0" l="0" r="0" t="0"/>
          <a:stretch/>
        </p:blipFill>
        <p:spPr>
          <a:xfrm>
            <a:off x="2565400" y="1146175"/>
            <a:ext cx="6604000" cy="5346700"/>
          </a:xfrm>
          <a:prstGeom prst="rect">
            <a:avLst/>
          </a:prstGeom>
          <a:noFill/>
          <a:ln>
            <a:noFill/>
          </a:ln>
        </p:spPr>
      </p:pic>
      <p:sp>
        <p:nvSpPr>
          <p:cNvPr id="198" name="Google Shape;198;p29"/>
          <p:cNvSpPr/>
          <p:nvPr/>
        </p:nvSpPr>
        <p:spPr>
          <a:xfrm>
            <a:off x="4102893" y="1457325"/>
            <a:ext cx="3540919" cy="111442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dk1"/>
                </a:solidFill>
                <a:latin typeface="Calibri"/>
                <a:ea typeface="Calibri"/>
                <a:cs typeface="Calibri"/>
                <a:sym typeface="Calibri"/>
              </a:rPr>
              <a:t>Tomorrow we are having a test…</a:t>
            </a:r>
            <a:endParaRPr b="0" sz="1800">
              <a:solidFill>
                <a:schemeClr val="dk1"/>
              </a:solidFill>
              <a:latin typeface="Calibri"/>
              <a:ea typeface="Calibri"/>
              <a:cs typeface="Calibri"/>
              <a:sym typeface="Calibri"/>
            </a:endParaRPr>
          </a:p>
          <a:p>
            <a:pPr indent="0" lvl="0" marL="0" marR="0" rtl="0" algn="ctr">
              <a:spcBef>
                <a:spcPts val="0"/>
              </a:spcBef>
              <a:spcAft>
                <a:spcPts val="0"/>
              </a:spcAft>
              <a:buNone/>
            </a:pPr>
            <a:r>
              <a:rPr b="0" i="0" lang="pt-PT" sz="1800" u="none" strike="noStrike">
                <a:solidFill>
                  <a:schemeClr val="dk1"/>
                </a:solidFill>
                <a:latin typeface="Calibri"/>
                <a:ea typeface="Calibri"/>
                <a:cs typeface="Calibri"/>
                <a:sym typeface="Calibri"/>
              </a:rPr>
              <a:t>Listen… Look… notice …</a:t>
            </a:r>
            <a:endParaRPr b="0" sz="1800">
              <a:solidFill>
                <a:schemeClr val="dk1"/>
              </a:solidFill>
              <a:latin typeface="Calibri"/>
              <a:ea typeface="Calibri"/>
              <a:cs typeface="Calibri"/>
              <a:sym typeface="Calibri"/>
            </a:endParaRPr>
          </a:p>
          <a:p>
            <a:pPr indent="0" lvl="0" marL="0" marR="0" rtl="0" algn="l">
              <a:spcBef>
                <a:spcPts val="0"/>
              </a:spcBef>
              <a:spcAft>
                <a:spcPts val="0"/>
              </a:spcAft>
              <a:buNone/>
            </a:pPr>
            <a:br>
              <a:rPr lang="pt-PT"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199" name="Google Shape;199;p2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30"/>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FFFF"/>
              </a:buClr>
              <a:buSzPts val="3600"/>
              <a:buFont typeface="Calibri"/>
              <a:buNone/>
            </a:pPr>
            <a:r>
              <a:rPr b="0" i="0" lang="pt-PT" sz="3600" u="none" strike="noStrike">
                <a:solidFill>
                  <a:srgbClr val="FFFFFF"/>
                </a:solidFill>
                <a:latin typeface="Calibri"/>
                <a:ea typeface="Calibri"/>
                <a:cs typeface="Calibri"/>
                <a:sym typeface="Calibri"/>
              </a:rPr>
              <a:t>Online</a:t>
            </a:r>
            <a:br>
              <a:rPr b="0" i="0" lang="pt-PT" sz="3600" u="none" strike="noStrike">
                <a:solidFill>
                  <a:srgbClr val="FFFFFF"/>
                </a:solidFill>
                <a:latin typeface="Calibri"/>
                <a:ea typeface="Calibri"/>
                <a:cs typeface="Calibri"/>
                <a:sym typeface="Calibri"/>
              </a:rPr>
            </a:br>
            <a:r>
              <a:rPr b="0" i="0" lang="pt-PT" sz="3600" u="none" strike="noStrike">
                <a:solidFill>
                  <a:srgbClr val="FFFFFF"/>
                </a:solidFill>
                <a:latin typeface="Calibri"/>
                <a:ea typeface="Calibri"/>
                <a:cs typeface="Calibri"/>
                <a:sym typeface="Calibri"/>
              </a:rPr>
              <a:t>Asynchronous Activity</a:t>
            </a:r>
            <a:br>
              <a:rPr b="0" i="0" lang="pt-PT" sz="3600" u="none" strike="noStrike">
                <a:solidFill>
                  <a:srgbClr val="FFFFFF"/>
                </a:solidFill>
                <a:latin typeface="Calibri"/>
                <a:ea typeface="Calibri"/>
                <a:cs typeface="Calibri"/>
                <a:sym typeface="Calibri"/>
              </a:rPr>
            </a:br>
            <a:endParaRPr sz="3600"/>
          </a:p>
        </p:txBody>
      </p:sp>
      <p:sp>
        <p:nvSpPr>
          <p:cNvPr id="205" name="Google Shape;205;p30"/>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t/>
            </a:r>
            <a:endParaRPr b="0" i="0" sz="1800" u="none" strike="noStrike">
              <a:solidFill>
                <a:srgbClr val="FFFFFF"/>
              </a:solidFill>
              <a:latin typeface="Calibri"/>
              <a:ea typeface="Calibri"/>
              <a:cs typeface="Calibri"/>
              <a:sym typeface="Calibri"/>
            </a:endParaRPr>
          </a:p>
          <a:p>
            <a:pPr indent="0" lvl="0" marL="0" rtl="0" algn="l">
              <a:lnSpc>
                <a:spcPct val="90000"/>
              </a:lnSpc>
              <a:spcBef>
                <a:spcPts val="0"/>
              </a:spcBef>
              <a:spcAft>
                <a:spcPts val="0"/>
              </a:spcAft>
              <a:buClr>
                <a:srgbClr val="FFFFFF"/>
              </a:buClr>
              <a:buSzPts val="1800"/>
              <a:buNone/>
            </a:pPr>
            <a:r>
              <a:rPr b="0" i="0" lang="pt-PT" sz="1800" u="none" strike="noStrike">
                <a:solidFill>
                  <a:srgbClr val="FFFFFF"/>
                </a:solidFill>
                <a:latin typeface="Calibri"/>
                <a:ea typeface="Calibri"/>
                <a:cs typeface="Calibri"/>
                <a:sym typeface="Calibri"/>
              </a:rPr>
              <a:t>Try some multimedia tools that may be conducive to the application of active methodologies</a:t>
            </a:r>
            <a:endParaRPr b="0" i="0" sz="1800" u="none" strike="noStrike">
              <a:solidFill>
                <a:srgbClr val="FFFFFF"/>
              </a:solidFill>
              <a:latin typeface="Calibri"/>
              <a:ea typeface="Calibri"/>
              <a:cs typeface="Calibri"/>
              <a:sym typeface="Calibri"/>
            </a:endParaRPr>
          </a:p>
          <a:p>
            <a:pPr indent="0" lvl="0" marL="0" rtl="0" algn="l">
              <a:lnSpc>
                <a:spcPct val="90000"/>
              </a:lnSpc>
              <a:spcBef>
                <a:spcPts val="0"/>
              </a:spcBef>
              <a:spcAft>
                <a:spcPts val="0"/>
              </a:spcAft>
              <a:buClr>
                <a:schemeClr val="lt1"/>
              </a:buClr>
              <a:buSzPts val="2400"/>
              <a:buNone/>
            </a:pPr>
            <a:r>
              <a:t/>
            </a:r>
            <a:endParaRPr b="0"/>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Plikers  </a:t>
            </a:r>
            <a:r>
              <a:rPr b="0" i="0" lang="pt-PT" sz="1800" u="sng" strike="noStrike">
                <a:solidFill>
                  <a:srgbClr val="5370C5"/>
                </a:solidFill>
                <a:latin typeface="Calibri"/>
                <a:ea typeface="Calibri"/>
                <a:cs typeface="Calibri"/>
                <a:sym typeface="Calibri"/>
                <a:hlinkClick r:id="rId3">
                  <a:extLst>
                    <a:ext uri="{A12FA001-AC4F-418D-AE19-62706E023703}">
                      <ahyp:hlinkClr val="tx"/>
                    </a:ext>
                  </a:extLst>
                </a:hlinkClick>
              </a:rPr>
              <a:t>https://get.plickers.com/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Mentimeter </a:t>
            </a:r>
            <a:r>
              <a:rPr b="0" i="0" lang="pt-PT" sz="1800" u="sng" strike="noStrike">
                <a:solidFill>
                  <a:srgbClr val="7A7A7A"/>
                </a:solidFill>
                <a:latin typeface="Poppins"/>
                <a:ea typeface="Poppins"/>
                <a:cs typeface="Poppins"/>
                <a:sym typeface="Poppins"/>
                <a:hlinkClick r:id="rId4">
                  <a:extLst>
                    <a:ext uri="{A12FA001-AC4F-418D-AE19-62706E023703}">
                      <ahyp:hlinkClr val="tx"/>
                    </a:ext>
                  </a:extLst>
                </a:hlinkClick>
              </a:rPr>
              <a:t>https://www.mentimeter.com/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Font typeface="Arial"/>
              <a:buChar char="•"/>
            </a:pPr>
            <a:r>
              <a:rPr b="0" i="0" lang="pt-PT" sz="1800" u="none" strike="noStrike">
                <a:solidFill>
                  <a:srgbClr val="FFFFFF"/>
                </a:solidFill>
                <a:latin typeface="Calibri"/>
                <a:ea typeface="Calibri"/>
                <a:cs typeface="Calibri"/>
                <a:sym typeface="Calibri"/>
              </a:rPr>
              <a:t>Padlet </a:t>
            </a:r>
            <a:r>
              <a:rPr b="0" i="0" lang="pt-PT" sz="1800" u="sng" strike="noStrike">
                <a:solidFill>
                  <a:srgbClr val="7A7A7A"/>
                </a:solidFill>
                <a:latin typeface="Poppins"/>
                <a:ea typeface="Poppins"/>
                <a:cs typeface="Poppins"/>
                <a:sym typeface="Poppins"/>
                <a:hlinkClick r:id="rId5">
                  <a:extLst>
                    <a:ext uri="{A12FA001-AC4F-418D-AE19-62706E023703}">
                      <ahyp:hlinkClr val="tx"/>
                    </a:ext>
                  </a:extLst>
                </a:hlinkClick>
              </a:rPr>
              <a:t>https://padlet.com/</a:t>
            </a:r>
            <a:endParaRPr b="0" i="0" sz="180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ts val="1800"/>
              <a:buChar char="•"/>
            </a:pPr>
            <a:r>
              <a:rPr b="0" i="0" lang="pt-PT" sz="1800" u="none" strike="noStrike">
                <a:solidFill>
                  <a:srgbClr val="FFFFFF"/>
                </a:solidFill>
                <a:latin typeface="Calibri"/>
                <a:ea typeface="Calibri"/>
                <a:cs typeface="Calibri"/>
                <a:sym typeface="Calibri"/>
              </a:rPr>
              <a:t>GoConqr </a:t>
            </a:r>
            <a:r>
              <a:rPr b="0" i="0" lang="pt-PT" sz="1800" u="sng" strike="noStrike">
                <a:solidFill>
                  <a:srgbClr val="7A7A7A"/>
                </a:solidFill>
                <a:latin typeface="Poppins"/>
                <a:ea typeface="Poppins"/>
                <a:cs typeface="Poppins"/>
                <a:sym typeface="Poppins"/>
                <a:hlinkClick r:id="rId6">
                  <a:extLst>
                    <a:ext uri="{A12FA001-AC4F-418D-AE19-62706E023703}">
                      <ahyp:hlinkClr val="tx"/>
                    </a:ext>
                  </a:extLst>
                </a:hlinkClick>
              </a:rPr>
              <a:t>https://www.goconqr.com/</a:t>
            </a:r>
            <a:endParaRPr/>
          </a:p>
        </p:txBody>
      </p:sp>
      <p:pic>
        <p:nvPicPr>
          <p:cNvPr id="206" name="Google Shape;206;p30"/>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 name="Shape 56"/>
        <p:cNvGrpSpPr/>
        <p:nvPr/>
      </p:nvGrpSpPr>
      <p:grpSpPr>
        <a:xfrm>
          <a:off x="0" y="0"/>
          <a:ext cx="0" cy="0"/>
          <a:chOff x="0" y="0"/>
          <a:chExt cx="0" cy="0"/>
        </a:xfrm>
      </p:grpSpPr>
      <p:sp>
        <p:nvSpPr>
          <p:cNvPr id="57" name="Google Shape;57;p13"/>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000"/>
              <a:buFont typeface="Arial"/>
              <a:buNone/>
            </a:pPr>
            <a:r>
              <a:rPr lang="pt-PT" sz="3000">
                <a:solidFill>
                  <a:schemeClr val="lt1"/>
                </a:solidFill>
                <a:latin typeface="Arial"/>
                <a:ea typeface="Arial"/>
                <a:cs typeface="Arial"/>
                <a:sym typeface="Arial"/>
              </a:rPr>
              <a:t>Pre</a:t>
            </a:r>
            <a:r>
              <a:rPr lang="pt-PT"/>
              <a:t>zentacja</a:t>
            </a:r>
            <a:endParaRPr sz="3000">
              <a:solidFill>
                <a:schemeClr val="lt1"/>
              </a:solidFill>
              <a:latin typeface="Arial"/>
              <a:ea typeface="Arial"/>
              <a:cs typeface="Arial"/>
              <a:sym typeface="Arial"/>
            </a:endParaRPr>
          </a:p>
        </p:txBody>
      </p:sp>
      <p:sp>
        <p:nvSpPr>
          <p:cNvPr id="58" name="Google Shape;58;p13"/>
          <p:cNvSpPr txBox="1"/>
          <p:nvPr>
            <p:ph idx="1" type="body"/>
          </p:nvPr>
        </p:nvSpPr>
        <p:spPr>
          <a:xfrm>
            <a:off x="1915884" y="1825625"/>
            <a:ext cx="9437915"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1100"/>
              <a:buFont typeface="Arial"/>
              <a:buNone/>
            </a:pPr>
            <a:r>
              <a:rPr lang="pt-PT" sz="1800">
                <a:latin typeface="Arial"/>
                <a:ea typeface="Arial"/>
                <a:cs typeface="Arial"/>
                <a:sym typeface="Arial"/>
              </a:rPr>
              <a:t>20 minut:</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pt-PT" sz="1800">
                <a:latin typeface="Arial"/>
                <a:ea typeface="Arial"/>
                <a:cs typeface="Arial"/>
                <a:sym typeface="Arial"/>
              </a:rPr>
              <a:t>Informacje o szkoleniu i procedurach stosowanych podczas programu szkoleniowego, hamulce, obecność i obecność.</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pt-PT" sz="1800">
                <a:latin typeface="Arial"/>
                <a:ea typeface="Arial"/>
                <a:cs typeface="Arial"/>
                <a:sym typeface="Arial"/>
              </a:rPr>
              <a:t>40 minut:</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rPr lang="pt-PT" sz="1800">
                <a:latin typeface="Arial"/>
                <a:ea typeface="Arial"/>
                <a:cs typeface="Arial"/>
                <a:sym typeface="Arial"/>
              </a:rPr>
              <a:t>Prezentacja trenera i uczestników (imię i nazwisko, instytucja, motywacje, inne informacje).</a:t>
            </a:r>
            <a:endParaRPr sz="1800">
              <a:latin typeface="Arial"/>
              <a:ea typeface="Arial"/>
              <a:cs typeface="Arial"/>
              <a:sym typeface="Arial"/>
            </a:endParaRPr>
          </a:p>
          <a:p>
            <a:pPr indent="0" lvl="0" marL="0" rtl="0" algn="l">
              <a:lnSpc>
                <a:spcPct val="90000"/>
              </a:lnSpc>
              <a:spcBef>
                <a:spcPts val="1000"/>
              </a:spcBef>
              <a:spcAft>
                <a:spcPts val="0"/>
              </a:spcAft>
              <a:buClr>
                <a:schemeClr val="dk1"/>
              </a:buClr>
              <a:buSzPts val="1100"/>
              <a:buFont typeface="Arial"/>
              <a:buNone/>
            </a:pPr>
            <a:r>
              <a:t/>
            </a:r>
            <a:endParaRPr sz="1800">
              <a:latin typeface="Arial"/>
              <a:ea typeface="Arial"/>
              <a:cs typeface="Arial"/>
              <a:sym typeface="Arial"/>
            </a:endParaRPr>
          </a:p>
          <a:p>
            <a:pPr indent="0" lvl="0" marL="0" rtl="0" algn="l">
              <a:lnSpc>
                <a:spcPct val="90000"/>
              </a:lnSpc>
              <a:spcBef>
                <a:spcPts val="1000"/>
              </a:spcBef>
              <a:spcAft>
                <a:spcPts val="0"/>
              </a:spcAft>
              <a:buClr>
                <a:schemeClr val="lt1"/>
              </a:buClr>
              <a:buSzPts val="1600"/>
              <a:buNone/>
            </a:pPr>
            <a:r>
              <a:rPr lang="pt-PT" sz="1800">
                <a:latin typeface="Arial"/>
                <a:ea typeface="Arial"/>
                <a:cs typeface="Arial"/>
                <a:sym typeface="Arial"/>
              </a:rPr>
              <a:t>Wszelkie informacje w języku angielskim, których nie można przetłumaczyć (np. filmy online, które nie są własnością trenerów), zostaną przetłumaczone na żywo</a:t>
            </a:r>
            <a:endParaRPr sz="1800">
              <a:latin typeface="Arial"/>
              <a:ea typeface="Arial"/>
              <a:cs typeface="Arial"/>
              <a:sym typeface="Arial"/>
            </a:endParaRPr>
          </a:p>
        </p:txBody>
      </p:sp>
      <p:pic>
        <p:nvPicPr>
          <p:cNvPr id="59" name="Google Shape;59;p13"/>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1"/>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b="0" i="0" lang="pt-PT" sz="4000" u="none" strike="noStrike">
                <a:latin typeface="Arial"/>
                <a:ea typeface="Arial"/>
                <a:cs typeface="Arial"/>
                <a:sym typeface="Arial"/>
              </a:rPr>
              <a:t>2. Gardner's Theory of multiple intelligences.</a:t>
            </a:r>
            <a:endParaRPr sz="4000"/>
          </a:p>
        </p:txBody>
      </p:sp>
      <p:pic>
        <p:nvPicPr>
          <p:cNvPr id="212" name="Google Shape;212;p3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2"/>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b="0" i="0" lang="pt-PT" u="none" strike="noStrike">
                <a:solidFill>
                  <a:srgbClr val="FFFFFF"/>
                </a:solidFill>
                <a:latin typeface="Calibri"/>
                <a:ea typeface="Calibri"/>
                <a:cs typeface="Calibri"/>
                <a:sym typeface="Calibri"/>
              </a:rPr>
              <a:t>Multiple Intelligence Theory</a:t>
            </a:r>
            <a:endParaRPr/>
          </a:p>
        </p:txBody>
      </p:sp>
      <p:pic>
        <p:nvPicPr>
          <p:cNvPr id="218" name="Google Shape;218;p32"/>
          <p:cNvPicPr preferRelativeResize="0"/>
          <p:nvPr/>
        </p:nvPicPr>
        <p:blipFill rotWithShape="1">
          <a:blip r:embed="rId3">
            <a:alphaModFix/>
          </a:blip>
          <a:srcRect b="0" l="0" r="0" t="0"/>
          <a:stretch/>
        </p:blipFill>
        <p:spPr>
          <a:xfrm>
            <a:off x="3671887" y="1446482"/>
            <a:ext cx="5029201" cy="5069097"/>
          </a:xfrm>
          <a:prstGeom prst="rect">
            <a:avLst/>
          </a:prstGeom>
          <a:noFill/>
          <a:ln>
            <a:noFill/>
          </a:ln>
        </p:spPr>
      </p:pic>
      <p:pic>
        <p:nvPicPr>
          <p:cNvPr id="219" name="Google Shape;219;p3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b="0" i="0" lang="pt-PT" sz="4000" u="none" strike="noStrike">
                <a:solidFill>
                  <a:srgbClr val="FFFFFF"/>
                </a:solidFill>
                <a:latin typeface="Calibri"/>
                <a:ea typeface="Calibri"/>
                <a:cs typeface="Calibri"/>
                <a:sym typeface="Calibri"/>
              </a:rPr>
              <a:t>Multiple Intelligence Theory</a:t>
            </a:r>
            <a:endParaRPr sz="4000"/>
          </a:p>
        </p:txBody>
      </p:sp>
      <p:sp>
        <p:nvSpPr>
          <p:cNvPr id="225" name="Google Shape;225;p33"/>
          <p:cNvSpPr txBox="1"/>
          <p:nvPr/>
        </p:nvSpPr>
        <p:spPr>
          <a:xfrm>
            <a:off x="1560350" y="6123543"/>
            <a:ext cx="610076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u="sng">
                <a:solidFill>
                  <a:schemeClr val="dk1"/>
                </a:solidFill>
                <a:latin typeface="Calibri"/>
                <a:ea typeface="Calibri"/>
                <a:cs typeface="Calibri"/>
                <a:sym typeface="Calibri"/>
                <a:hlinkClick r:id="rId3">
                  <a:extLst>
                    <a:ext uri="{A12FA001-AC4F-418D-AE19-62706E023703}">
                      <ahyp:hlinkClr val="tx"/>
                    </a:ext>
                  </a:extLst>
                </a:hlinkClick>
              </a:rPr>
              <a:t>https://www.youtube.com/watch?v=tLHrC1ISPXE</a:t>
            </a:r>
            <a:endParaRPr sz="1800">
              <a:solidFill>
                <a:schemeClr val="dk1"/>
              </a:solidFill>
              <a:latin typeface="Calibri"/>
              <a:ea typeface="Calibri"/>
              <a:cs typeface="Calibri"/>
              <a:sym typeface="Calibri"/>
            </a:endParaRPr>
          </a:p>
        </p:txBody>
      </p:sp>
      <p:pic>
        <p:nvPicPr>
          <p:cNvPr id="226" name="Google Shape;226;p33"/>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Cadastre-se gratuitamente em https://fronteiras.com/cadastro para assistir a outros vídeos de Howard Gardner. &#10;&#10;Howard Gardner, psicólogo norte-americano, fala sobre sua Teoria das Inteligências Múltiplas e como ela tem sido aplicada no mundo. Gardner explica que, a partir da observação da livre prática de suas ideias, extraiu duas implicações da teoria no campo da educação. Conheça-as no vídeo. Conferencista do Fronteiras do Pensamento 2009.&#10;&#10;Fronteiras do Pensamento | Produção Telos Cultural | Produção Audiovisual Okna Produções | Documentário Memória Fantasma | Direção e Edição Pedro Zimmermann | Finalização Marcelo Allgayer | Tradução Francesco Settineri" id="227" name="Google Shape;227;p33" title="Howard Gardner - Para cada pessoa, um tipo de educação">
            <a:hlinkClick r:id="rId5"/>
          </p:cNvPr>
          <p:cNvPicPr preferRelativeResize="0"/>
          <p:nvPr/>
        </p:nvPicPr>
        <p:blipFill>
          <a:blip r:embed="rId6">
            <a:alphaModFix/>
          </a:blip>
          <a:stretch>
            <a:fillRect/>
          </a:stretch>
        </p:blipFill>
        <p:spPr>
          <a:xfrm>
            <a:off x="1355850" y="1430976"/>
            <a:ext cx="8271503" cy="4652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34"/>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00"/>
              </a:buClr>
              <a:buSzPts val="3600"/>
              <a:buFont typeface="Calibri"/>
              <a:buNone/>
            </a:pPr>
            <a:r>
              <a:rPr b="0" i="0" lang="pt-PT" sz="3600" u="none" strike="noStrike">
                <a:solidFill>
                  <a:srgbClr val="FFFF00"/>
                </a:solidFill>
                <a:latin typeface="Calibri"/>
                <a:ea typeface="Calibri"/>
                <a:cs typeface="Calibri"/>
                <a:sym typeface="Calibri"/>
              </a:rPr>
              <a:t>UDL</a:t>
            </a:r>
            <a:br>
              <a:rPr b="0" i="0" lang="pt-PT" sz="3600" u="none" strike="noStrike">
                <a:solidFill>
                  <a:srgbClr val="FFFFFF"/>
                </a:solidFill>
                <a:latin typeface="Calibri"/>
                <a:ea typeface="Calibri"/>
                <a:cs typeface="Calibri"/>
                <a:sym typeface="Calibri"/>
              </a:rPr>
            </a:br>
            <a:r>
              <a:rPr b="0" i="0" lang="pt-PT" sz="3600" u="none" strike="noStrike">
                <a:solidFill>
                  <a:srgbClr val="FFFFFF"/>
                </a:solidFill>
                <a:latin typeface="Calibri"/>
                <a:ea typeface="Calibri"/>
                <a:cs typeface="Calibri"/>
                <a:sym typeface="Calibri"/>
              </a:rPr>
              <a:t>Universal Design in Learning</a:t>
            </a:r>
            <a:endParaRPr sz="3600"/>
          </a:p>
        </p:txBody>
      </p:sp>
      <p:pic>
        <p:nvPicPr>
          <p:cNvPr id="233" name="Google Shape;233;p34"/>
          <p:cNvPicPr preferRelativeResize="0"/>
          <p:nvPr/>
        </p:nvPicPr>
        <p:blipFill rotWithShape="1">
          <a:blip r:embed="rId3">
            <a:alphaModFix/>
          </a:blip>
          <a:srcRect b="0" l="0" r="0" t="0"/>
          <a:stretch/>
        </p:blipFill>
        <p:spPr>
          <a:xfrm>
            <a:off x="2139193" y="1701460"/>
            <a:ext cx="5962650" cy="4791415"/>
          </a:xfrm>
          <a:prstGeom prst="rect">
            <a:avLst/>
          </a:prstGeom>
          <a:noFill/>
          <a:ln>
            <a:noFill/>
          </a:ln>
        </p:spPr>
      </p:pic>
      <p:pic>
        <p:nvPicPr>
          <p:cNvPr id="234" name="Google Shape;234;p3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5"/>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1" i="0" lang="pt-PT">
                <a:latin typeface="Arial"/>
                <a:ea typeface="Arial"/>
                <a:cs typeface="Arial"/>
                <a:sym typeface="Arial"/>
              </a:rPr>
              <a:t>UDL: Principles and Practice</a:t>
            </a:r>
            <a:br>
              <a:rPr b="1" i="0" lang="pt-PT">
                <a:latin typeface="Arial"/>
                <a:ea typeface="Arial"/>
                <a:cs typeface="Arial"/>
                <a:sym typeface="Arial"/>
              </a:rPr>
            </a:br>
            <a:endParaRPr/>
          </a:p>
        </p:txBody>
      </p:sp>
      <p:sp>
        <p:nvSpPr>
          <p:cNvPr id="240" name="Google Shape;240;p35"/>
          <p:cNvSpPr txBox="1"/>
          <p:nvPr>
            <p:ph idx="1" type="body"/>
          </p:nvPr>
        </p:nvSpPr>
        <p:spPr>
          <a:xfrm>
            <a:off x="1508663" y="6393877"/>
            <a:ext cx="9487948" cy="5120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u="sng">
                <a:solidFill>
                  <a:schemeClr val="hlink"/>
                </a:solidFill>
                <a:hlinkClick r:id="rId3"/>
              </a:rPr>
              <a:t>https://www.youtube.com/watch?v=pGLTJw0GSxk</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241" name="Google Shape;241;p3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descr="National Center on UDL Director David Rose explains how UDL helps meet the most pressing issues facing educators today. Drawing on brain research and the latest learning sciences, Dr. Rose describes the three UDL principles and what they mean for classroom practice. &#10; &#10;For more videos from the National Center on UDL, visit the Screening Room: http://www.udlcenter.org/screening_room/udlcenter" id="242" name="Google Shape;242;p35" title="UDL: Principles and Practice">
            <a:hlinkClick r:id="rId5"/>
          </p:cNvPr>
          <p:cNvPicPr preferRelativeResize="0"/>
          <p:nvPr/>
        </p:nvPicPr>
        <p:blipFill>
          <a:blip r:embed="rId6">
            <a:alphaModFix/>
          </a:blip>
          <a:stretch>
            <a:fillRect/>
          </a:stretch>
        </p:blipFill>
        <p:spPr>
          <a:xfrm>
            <a:off x="1751525" y="1690693"/>
            <a:ext cx="7538800" cy="4240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1000"/>
                                        <p:tgtEl>
                                          <p:spTgt spid="2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alibri"/>
              <a:buNone/>
            </a:pPr>
            <a:r>
              <a:rPr b="0" i="0" lang="pt-PT" sz="3600" u="none" strike="noStrike">
                <a:solidFill>
                  <a:srgbClr val="FFFFFF"/>
                </a:solidFill>
                <a:latin typeface="Calibri"/>
                <a:ea typeface="Calibri"/>
                <a:cs typeface="Calibri"/>
                <a:sym typeface="Calibri"/>
              </a:rPr>
              <a:t>How the world is perceived by a person with autism</a:t>
            </a:r>
            <a:endParaRPr sz="3600"/>
          </a:p>
        </p:txBody>
      </p:sp>
      <p:sp>
        <p:nvSpPr>
          <p:cNvPr id="248" name="Google Shape;248;p36"/>
          <p:cNvSpPr txBox="1"/>
          <p:nvPr>
            <p:ph idx="1" type="body"/>
          </p:nvPr>
        </p:nvSpPr>
        <p:spPr>
          <a:xfrm>
            <a:off x="1446049" y="6295143"/>
            <a:ext cx="10066791" cy="39546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2978E7"/>
              </a:buClr>
              <a:buSzPts val="1800"/>
              <a:buChar char="•"/>
            </a:pPr>
            <a:r>
              <a:rPr b="0" i="0" lang="pt-PT" sz="1800" u="sng" strike="noStrike">
                <a:solidFill>
                  <a:srgbClr val="2978E7"/>
                </a:solidFill>
                <a:latin typeface="Calibri"/>
                <a:ea typeface="Calibri"/>
                <a:cs typeface="Calibri"/>
                <a:sym typeface="Calibri"/>
                <a:hlinkClick r:id="rId3">
                  <a:extLst>
                    <a:ext uri="{A12FA001-AC4F-418D-AE19-62706E023703}">
                      <ahyp:hlinkClr val="tx"/>
                    </a:ext>
                  </a:extLst>
                </a:hlinkClick>
              </a:rPr>
              <a:t>https://youtu.be/GaRu2gBLhec</a:t>
            </a:r>
            <a:endParaRPr b="0" i="0" sz="1800" u="none" strike="noStrike">
              <a:solidFill>
                <a:srgbClr val="2978E7"/>
              </a:solidFill>
              <a:latin typeface="Calibri"/>
              <a:ea typeface="Calibri"/>
              <a:cs typeface="Calibri"/>
              <a:sym typeface="Calibri"/>
            </a:endParaRPr>
          </a:p>
        </p:txBody>
      </p:sp>
      <p:pic>
        <p:nvPicPr>
          <p:cNvPr id="249" name="Google Shape;249;p36"/>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pic>
        <p:nvPicPr>
          <p:cNvPr id="250" name="Google Shape;250;p36" title="Como o autista percebe o mundo">
            <a:hlinkClick r:id="rId5"/>
          </p:cNvPr>
          <p:cNvPicPr preferRelativeResize="0"/>
          <p:nvPr/>
        </p:nvPicPr>
        <p:blipFill>
          <a:blip r:embed="rId6">
            <a:alphaModFix/>
          </a:blip>
          <a:stretch>
            <a:fillRect/>
          </a:stretch>
        </p:blipFill>
        <p:spPr>
          <a:xfrm>
            <a:off x="1446050" y="1760702"/>
            <a:ext cx="7685308" cy="4322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7"/>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alibri"/>
              <a:buNone/>
            </a:pPr>
            <a:r>
              <a:rPr b="0" i="0" lang="pt-PT" u="none" strike="noStrike">
                <a:solidFill>
                  <a:srgbClr val="FFFFFF"/>
                </a:solidFill>
                <a:latin typeface="Calibri"/>
                <a:ea typeface="Calibri"/>
                <a:cs typeface="Calibri"/>
                <a:sym typeface="Calibri"/>
              </a:rPr>
              <a:t>Examples of active methodologies</a:t>
            </a:r>
            <a:endParaRPr/>
          </a:p>
        </p:txBody>
      </p:sp>
      <p:sp>
        <p:nvSpPr>
          <p:cNvPr id="256" name="Google Shape;256;p37"/>
          <p:cNvSpPr txBox="1"/>
          <p:nvPr>
            <p:ph idx="1" type="body"/>
          </p:nvPr>
        </p:nvSpPr>
        <p:spPr>
          <a:xfrm>
            <a:off x="2139193" y="1875765"/>
            <a:ext cx="9487948" cy="3836433"/>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1. Problem Based Learning (PBL)</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2. Hybrid Teaching</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3. Case study</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4. Gamification</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5. “Hands on”</a:t>
            </a:r>
            <a:endParaRPr b="0" i="0" u="none" strike="noStrike">
              <a:solidFill>
                <a:srgbClr val="17B2D1"/>
              </a:solidFill>
              <a:latin typeface="Noto Sans Symbols"/>
              <a:ea typeface="Noto Sans Symbols"/>
              <a:cs typeface="Noto Sans Symbols"/>
              <a:sym typeface="Noto Sans Symbols"/>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6. Inverted classroom</a:t>
            </a:r>
            <a:endParaRPr b="0" i="0" u="none" strike="noStrike">
              <a:solidFill>
                <a:srgbClr val="FFFFFF"/>
              </a:solidFill>
              <a:latin typeface="Calibri"/>
              <a:ea typeface="Calibri"/>
              <a:cs typeface="Calibri"/>
              <a:sym typeface="Calibri"/>
            </a:endParaRPr>
          </a:p>
          <a:p>
            <a:pPr indent="-87629" lvl="0" marL="228600" rtl="0" algn="l">
              <a:lnSpc>
                <a:spcPct val="90000"/>
              </a:lnSpc>
              <a:spcBef>
                <a:spcPts val="1000"/>
              </a:spcBef>
              <a:spcAft>
                <a:spcPts val="0"/>
              </a:spcAft>
              <a:buClr>
                <a:schemeClr val="lt1"/>
              </a:buClr>
              <a:buSzPct val="100000"/>
              <a:buFont typeface="Arial"/>
              <a:buNone/>
            </a:pPr>
            <a:r>
              <a:t/>
            </a:r>
            <a:endParaRPr>
              <a:solidFill>
                <a:srgbClr val="FFFFFF"/>
              </a:solidFill>
              <a:latin typeface="Calibri"/>
              <a:ea typeface="Calibri"/>
              <a:cs typeface="Calibri"/>
              <a:sym typeface="Calibri"/>
            </a:endParaRPr>
          </a:p>
          <a:p>
            <a:pPr indent="-228600" lvl="0" marL="228600" rtl="0" algn="l">
              <a:lnSpc>
                <a:spcPct val="90000"/>
              </a:lnSpc>
              <a:spcBef>
                <a:spcPts val="1000"/>
              </a:spcBef>
              <a:spcAft>
                <a:spcPts val="0"/>
              </a:spcAft>
              <a:buClr>
                <a:srgbClr val="FFFFFF"/>
              </a:buClr>
              <a:buSzPct val="100000"/>
              <a:buFont typeface="Arial"/>
              <a:buChar char="•"/>
            </a:pPr>
            <a:r>
              <a:rPr b="0" i="0" lang="pt-PT" u="none" strike="noStrike">
                <a:solidFill>
                  <a:srgbClr val="FFFFFF"/>
                </a:solidFill>
                <a:latin typeface="Calibri"/>
                <a:ea typeface="Calibri"/>
                <a:cs typeface="Calibri"/>
                <a:sym typeface="Calibri"/>
              </a:rPr>
              <a:t>Activity (60 min) – In groups choose one of the methodologies</a:t>
            </a:r>
            <a:r>
              <a:rPr lang="pt-PT">
                <a:solidFill>
                  <a:srgbClr val="FFFFFF"/>
                </a:solidFill>
                <a:latin typeface="Calibri"/>
                <a:ea typeface="Calibri"/>
                <a:cs typeface="Calibri"/>
                <a:sym typeface="Calibri"/>
              </a:rPr>
              <a:t>, make a research about it with your small group, debate the prós and cons of the methodologie to make a presentation to the large group about your group opinion.</a:t>
            </a:r>
            <a:endParaRPr/>
          </a:p>
        </p:txBody>
      </p:sp>
      <p:pic>
        <p:nvPicPr>
          <p:cNvPr id="257" name="Google Shape;257;p3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8"/>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Arial"/>
              <a:buNone/>
            </a:pPr>
            <a:r>
              <a:rPr b="0" i="0" lang="pt-PT" sz="3600" u="none" strike="noStrike">
                <a:solidFill>
                  <a:srgbClr val="FFFFFF"/>
                </a:solidFill>
                <a:latin typeface="Arial"/>
                <a:ea typeface="Arial"/>
                <a:cs typeface="Arial"/>
                <a:sym typeface="Arial"/>
              </a:rPr>
              <a:t>Traditional Education System</a:t>
            </a:r>
            <a:endParaRPr sz="3600">
              <a:latin typeface="Arial"/>
              <a:ea typeface="Arial"/>
              <a:cs typeface="Arial"/>
              <a:sym typeface="Arial"/>
            </a:endParaRPr>
          </a:p>
        </p:txBody>
      </p:sp>
      <p:pic>
        <p:nvPicPr>
          <p:cNvPr descr="Tecnologias Emergentes na Educação: obstáculos e desafios à sua integ…" id="263" name="Google Shape;263;p38"/>
          <p:cNvPicPr preferRelativeResize="0"/>
          <p:nvPr/>
        </p:nvPicPr>
        <p:blipFill rotWithShape="1">
          <a:blip r:embed="rId3">
            <a:alphaModFix/>
          </a:blip>
          <a:srcRect b="0" l="29007" r="0" t="7416"/>
          <a:stretch/>
        </p:blipFill>
        <p:spPr>
          <a:xfrm>
            <a:off x="2800350" y="1571624"/>
            <a:ext cx="6586538" cy="4833371"/>
          </a:xfrm>
          <a:prstGeom prst="rect">
            <a:avLst/>
          </a:prstGeom>
          <a:noFill/>
          <a:ln>
            <a:noFill/>
          </a:ln>
        </p:spPr>
      </p:pic>
      <p:sp>
        <p:nvSpPr>
          <p:cNvPr id="264" name="Google Shape;264;p38"/>
          <p:cNvSpPr/>
          <p:nvPr/>
        </p:nvSpPr>
        <p:spPr>
          <a:xfrm>
            <a:off x="5643563" y="1328738"/>
            <a:ext cx="3543299" cy="1685925"/>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pt-PT" sz="1800" u="none" strike="noStrike">
                <a:solidFill>
                  <a:schemeClr val="dk1"/>
                </a:solidFill>
                <a:latin typeface="Calibri"/>
                <a:ea typeface="Calibri"/>
                <a:cs typeface="Calibri"/>
                <a:sym typeface="Calibri"/>
              </a:rPr>
              <a:t>For a fair selection, everyone will do the same test: Please, climb the tree.…</a:t>
            </a:r>
            <a:endParaRPr sz="1800">
              <a:solidFill>
                <a:schemeClr val="dk1"/>
              </a:solidFill>
              <a:latin typeface="Calibri"/>
              <a:ea typeface="Calibri"/>
              <a:cs typeface="Calibri"/>
              <a:sym typeface="Calibri"/>
            </a:endParaRPr>
          </a:p>
        </p:txBody>
      </p:sp>
      <p:pic>
        <p:nvPicPr>
          <p:cNvPr id="265" name="Google Shape;265;p38"/>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9"/>
          <p:cNvSpPr txBox="1"/>
          <p:nvPr>
            <p:ph type="title"/>
          </p:nvPr>
        </p:nvSpPr>
        <p:spPr>
          <a:xfrm>
            <a:off x="2139193" y="365125"/>
            <a:ext cx="948794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Arial"/>
              <a:buNone/>
            </a:pPr>
            <a:r>
              <a:rPr b="0" i="0" lang="pt-PT" sz="3600" u="none" strike="noStrike">
                <a:solidFill>
                  <a:srgbClr val="FFFFFF"/>
                </a:solidFill>
                <a:latin typeface="Arial"/>
                <a:ea typeface="Arial"/>
                <a:cs typeface="Arial"/>
                <a:sym typeface="Arial"/>
              </a:rPr>
              <a:t>Asynchronous Activity</a:t>
            </a:r>
            <a:endParaRPr sz="3600">
              <a:latin typeface="Arial"/>
              <a:ea typeface="Arial"/>
              <a:cs typeface="Arial"/>
              <a:sym typeface="Arial"/>
            </a:endParaRPr>
          </a:p>
        </p:txBody>
      </p:sp>
      <p:sp>
        <p:nvSpPr>
          <p:cNvPr id="271" name="Google Shape;271;p39"/>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2400"/>
              <a:buNone/>
            </a:pPr>
            <a:r>
              <a:rPr b="0" i="0" lang="pt-PT" u="none" strike="noStrike">
                <a:solidFill>
                  <a:srgbClr val="FFFFFF"/>
                </a:solidFill>
                <a:latin typeface="Arial"/>
                <a:ea typeface="Arial"/>
                <a:cs typeface="Arial"/>
                <a:sym typeface="Arial"/>
              </a:rPr>
              <a:t>After the training make this multiple intelegences test and aplly it in your classroom to set the best learning path to your students.</a:t>
            </a:r>
            <a:endParaRPr b="0">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br>
              <a:rPr b="0" lang="pt-PT">
                <a:latin typeface="Arial"/>
                <a:ea typeface="Arial"/>
                <a:cs typeface="Arial"/>
                <a:sym typeface="Arial"/>
              </a:rPr>
            </a:br>
            <a:r>
              <a:rPr b="0" i="0" lang="pt-PT" u="sng" strike="noStrike">
                <a:solidFill>
                  <a:srgbClr val="FFFFFF"/>
                </a:solidFill>
                <a:latin typeface="Arial"/>
                <a:ea typeface="Arial"/>
                <a:cs typeface="Arial"/>
                <a:sym typeface="Arial"/>
                <a:hlinkClick r:id="rId3">
                  <a:extLst>
                    <a:ext uri="{A12FA001-AC4F-418D-AE19-62706E023703}">
                      <ahyp:hlinkClr val="tx"/>
                    </a:ext>
                  </a:extLst>
                </a:hlinkClick>
              </a:rPr>
              <a:t>https://www.idrlabs.com/pt/inteligencias-multiplas/teste.php</a:t>
            </a:r>
            <a:endParaRPr b="0" i="0" u="none" strike="noStrike">
              <a:solidFill>
                <a:srgbClr val="FFFFFF"/>
              </a:solidFill>
              <a:latin typeface="Arial"/>
              <a:ea typeface="Arial"/>
              <a:cs typeface="Arial"/>
              <a:sym typeface="Arial"/>
            </a:endParaRPr>
          </a:p>
          <a:p>
            <a:pPr indent="0" lvl="0" marL="0" rtl="0" algn="l">
              <a:lnSpc>
                <a:spcPct val="90000"/>
              </a:lnSpc>
              <a:spcBef>
                <a:spcPts val="1000"/>
              </a:spcBef>
              <a:spcAft>
                <a:spcPts val="0"/>
              </a:spcAft>
              <a:buClr>
                <a:schemeClr val="lt1"/>
              </a:buClr>
              <a:buSzPts val="2400"/>
              <a:buNone/>
            </a:pPr>
            <a:r>
              <a:t/>
            </a:r>
            <a:endParaRPr b="0" i="0" u="none" strike="noStrike">
              <a:solidFill>
                <a:srgbClr val="17B2D1"/>
              </a:solidFill>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272" name="Google Shape;272;p3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0"/>
          <p:cNvSpPr txBox="1"/>
          <p:nvPr>
            <p:ph type="ctrTitle"/>
          </p:nvPr>
        </p:nvSpPr>
        <p:spPr>
          <a:xfrm>
            <a:off x="1524000" y="2486869"/>
            <a:ext cx="8634413"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4000"/>
              <a:buFont typeface="Arial"/>
              <a:buNone/>
            </a:pPr>
            <a:r>
              <a:rPr b="0" i="0" lang="pt-PT" sz="4000" u="none" strike="noStrike">
                <a:latin typeface="Arial"/>
                <a:ea typeface="Arial"/>
                <a:cs typeface="Arial"/>
                <a:sym typeface="Arial"/>
              </a:rPr>
              <a:t>3. Presentation of pictograms and the TEC++US app</a:t>
            </a:r>
            <a:endParaRPr sz="4000"/>
          </a:p>
        </p:txBody>
      </p:sp>
      <p:pic>
        <p:nvPicPr>
          <p:cNvPr id="278" name="Google Shape;278;p4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Font typeface="Arial"/>
              <a:buNone/>
            </a:pPr>
            <a:r>
              <a:rPr lang="pt-PT" sz="3200"/>
              <a:t>Nasza misja</a:t>
            </a:r>
            <a:endParaRPr sz="3000">
              <a:solidFill>
                <a:schemeClr val="lt1"/>
              </a:solidFill>
              <a:latin typeface="Arial"/>
              <a:ea typeface="Arial"/>
              <a:cs typeface="Arial"/>
              <a:sym typeface="Arial"/>
            </a:endParaRPr>
          </a:p>
        </p:txBody>
      </p:sp>
      <p:sp>
        <p:nvSpPr>
          <p:cNvPr id="65" name="Google Shape;65;p14"/>
          <p:cNvSpPr txBox="1"/>
          <p:nvPr>
            <p:ph idx="1" type="body"/>
          </p:nvPr>
        </p:nvSpPr>
        <p:spPr>
          <a:xfrm>
            <a:off x="1915884" y="1825625"/>
            <a:ext cx="9437915"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None/>
            </a:pPr>
            <a:br>
              <a:rPr b="1" i="0" lang="pt-PT" sz="4800">
                <a:latin typeface="Arial"/>
                <a:ea typeface="Arial"/>
                <a:cs typeface="Arial"/>
                <a:sym typeface="Arial"/>
              </a:rPr>
            </a:br>
            <a:r>
              <a:rPr b="1" lang="pt-PT" sz="4800">
                <a:latin typeface="Arial"/>
                <a:ea typeface="Arial"/>
                <a:cs typeface="Arial"/>
                <a:sym typeface="Arial"/>
              </a:rPr>
              <a:t>Piktograficzny poliglota</a:t>
            </a:r>
            <a:endParaRPr b="1" sz="4800">
              <a:latin typeface="Arial"/>
              <a:ea typeface="Arial"/>
              <a:cs typeface="Arial"/>
              <a:sym typeface="Arial"/>
            </a:endParaRPr>
          </a:p>
          <a:p>
            <a:pPr indent="0" lvl="0" marL="0" rtl="0" algn="ctr">
              <a:lnSpc>
                <a:spcPct val="90000"/>
              </a:lnSpc>
              <a:spcBef>
                <a:spcPts val="0"/>
              </a:spcBef>
              <a:spcAft>
                <a:spcPts val="0"/>
              </a:spcAft>
              <a:buClr>
                <a:schemeClr val="lt1"/>
              </a:buClr>
              <a:buSzPts val="4800"/>
              <a:buNone/>
            </a:pPr>
            <a:r>
              <a:rPr b="1" lang="pt-PT" sz="4800">
                <a:latin typeface="Arial"/>
                <a:ea typeface="Arial"/>
                <a:cs typeface="Arial"/>
                <a:sym typeface="Arial"/>
              </a:rPr>
              <a:t>w Twojej kieszeni!</a:t>
            </a:r>
            <a:endParaRPr b="1" sz="4800">
              <a:latin typeface="Arial"/>
              <a:ea typeface="Arial"/>
              <a:cs typeface="Arial"/>
              <a:sym typeface="Arial"/>
            </a:endParaRPr>
          </a:p>
        </p:txBody>
      </p:sp>
      <p:pic>
        <p:nvPicPr>
          <p:cNvPr id="66" name="Google Shape;66;p1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41"/>
          <p:cNvSpPr txBox="1"/>
          <p:nvPr>
            <p:ph idx="1" type="body"/>
          </p:nvPr>
        </p:nvSpPr>
        <p:spPr>
          <a:xfrm>
            <a:off x="2139192" y="2533474"/>
            <a:ext cx="9487948"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sz="2400">
                <a:latin typeface="Arial"/>
                <a:ea typeface="Arial"/>
                <a:cs typeface="Arial"/>
                <a:sym typeface="Arial"/>
              </a:rPr>
              <a:t>Technology from Everyone to Each and Everyone of Us 2.0 - </a:t>
            </a:r>
            <a:r>
              <a:rPr b="1" lang="pt-PT" sz="2400">
                <a:latin typeface="Arial"/>
                <a:ea typeface="Arial"/>
                <a:cs typeface="Arial"/>
                <a:sym typeface="Arial"/>
              </a:rPr>
              <a:t>TEC++US 2.0</a:t>
            </a:r>
            <a:r>
              <a:rPr lang="pt-PT" sz="2400">
                <a:latin typeface="Arial"/>
                <a:ea typeface="Arial"/>
                <a:cs typeface="Arial"/>
                <a:sym typeface="Arial"/>
              </a:rPr>
              <a:t> - was founded under the ERASMUS+ Project and emerges from the EU Commission's strategy. It has the main objective of developing tools that inspires itself in the universal philosophy principle of overpassing intercultural barriers of communication. </a:t>
            </a:r>
            <a:endParaRPr>
              <a:latin typeface="Arial"/>
              <a:ea typeface="Arial"/>
              <a:cs typeface="Arial"/>
              <a:sym typeface="Arial"/>
            </a:endParaRPr>
          </a:p>
        </p:txBody>
      </p:sp>
      <p:pic>
        <p:nvPicPr>
          <p:cNvPr id="284" name="Google Shape;284;p4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LANGUAGE</a:t>
            </a:r>
            <a:endParaRPr>
              <a:latin typeface="Arial"/>
              <a:ea typeface="Arial"/>
              <a:cs typeface="Arial"/>
              <a:sym typeface="Arial"/>
            </a:endParaRPr>
          </a:p>
        </p:txBody>
      </p:sp>
      <p:sp>
        <p:nvSpPr>
          <p:cNvPr id="290" name="Google Shape;290;p42"/>
          <p:cNvSpPr txBox="1"/>
          <p:nvPr>
            <p:ph idx="1" type="body"/>
          </p:nvPr>
        </p:nvSpPr>
        <p:spPr>
          <a:xfrm>
            <a:off x="1560349" y="2533474"/>
            <a:ext cx="10066791" cy="242428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000"/>
              <a:buChar char="•"/>
            </a:pPr>
            <a:r>
              <a:rPr lang="pt-PT" sz="3000">
                <a:latin typeface="Arial"/>
                <a:ea typeface="Arial"/>
                <a:cs typeface="Arial"/>
                <a:sym typeface="Arial"/>
              </a:rPr>
              <a:t>A system of signs that allows the construction of an interpretation of reality through sounds, letters, colors, images, gestures, etc.</a:t>
            </a:r>
            <a:endParaRPr sz="3000">
              <a:latin typeface="Arial"/>
              <a:ea typeface="Arial"/>
              <a:cs typeface="Arial"/>
              <a:sym typeface="Arial"/>
            </a:endParaRPr>
          </a:p>
          <a:p>
            <a:pPr indent="-38100" lvl="0" marL="228600" rtl="0" algn="l">
              <a:lnSpc>
                <a:spcPct val="90000"/>
              </a:lnSpc>
              <a:spcBef>
                <a:spcPts val="1000"/>
              </a:spcBef>
              <a:spcAft>
                <a:spcPts val="0"/>
              </a:spcAft>
              <a:buClr>
                <a:schemeClr val="lt1"/>
              </a:buClr>
              <a:buSzPts val="3000"/>
              <a:buNone/>
            </a:pPr>
            <a:r>
              <a:t/>
            </a:r>
            <a:endParaRPr sz="3000">
              <a:latin typeface="Arial"/>
              <a:ea typeface="Arial"/>
              <a:cs typeface="Arial"/>
              <a:sym typeface="Arial"/>
            </a:endParaRPr>
          </a:p>
        </p:txBody>
      </p:sp>
      <p:pic>
        <p:nvPicPr>
          <p:cNvPr id="291" name="Google Shape;291;p4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pt-PT">
                <a:latin typeface="Arial"/>
                <a:ea typeface="Arial"/>
                <a:cs typeface="Arial"/>
                <a:sym typeface="Arial"/>
              </a:rPr>
              <a:t>Our primary objective was to create a transnational tool, which facilitates the learning of useful basic words/expressions/questions to kids, during the first week of adaptation to a new country, or in acquiring language skills in basic school. </a:t>
            </a:r>
            <a:endParaRPr/>
          </a:p>
          <a:p>
            <a:pPr indent="0" lvl="0" marL="0" rtl="0" algn="ctr">
              <a:spcBef>
                <a:spcPts val="1000"/>
              </a:spcBef>
              <a:spcAft>
                <a:spcPts val="0"/>
              </a:spcAft>
              <a:buClr>
                <a:schemeClr val="lt1"/>
              </a:buClr>
              <a:buSzPts val="2400"/>
              <a:buNone/>
            </a:pPr>
            <a:r>
              <a:rPr lang="pt-PT">
                <a:latin typeface="Arial"/>
                <a:ea typeface="Arial"/>
                <a:cs typeface="Arial"/>
                <a:sym typeface="Arial"/>
              </a:rPr>
              <a:t>The </a:t>
            </a:r>
            <a:r>
              <a:rPr b="1" lang="pt-PT">
                <a:latin typeface="Arial"/>
                <a:ea typeface="Arial"/>
                <a:cs typeface="Arial"/>
                <a:sym typeface="Arial"/>
              </a:rPr>
              <a:t>European Pictographic Communication Language Translator (TEC++US App) – Available to android and iOS operational system.</a:t>
            </a:r>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297" name="Google Shape;297;p4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Our Goals</a:t>
            </a:r>
            <a:endParaRPr/>
          </a:p>
        </p:txBody>
      </p:sp>
      <p:sp>
        <p:nvSpPr>
          <p:cNvPr id="303" name="Google Shape;303;p44"/>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FFFFFF"/>
              </a:buClr>
              <a:buSzPts val="2400"/>
              <a:buChar char="•"/>
            </a:pPr>
            <a:r>
              <a:rPr b="0" i="0" lang="pt-PT">
                <a:solidFill>
                  <a:srgbClr val="FFFFFF"/>
                </a:solidFill>
                <a:latin typeface="Arial"/>
                <a:ea typeface="Arial"/>
                <a:cs typeface="Arial"/>
                <a:sym typeface="Arial"/>
              </a:rPr>
              <a:t>To make the difference for children and young people in language learning and inclusion in classroom;</a:t>
            </a:r>
            <a:endParaRPr/>
          </a:p>
          <a:p>
            <a:pPr indent="-228600" lvl="0" marL="228600" rtl="0" algn="l">
              <a:lnSpc>
                <a:spcPct val="90000"/>
              </a:lnSpc>
              <a:spcBef>
                <a:spcPts val="1000"/>
              </a:spcBef>
              <a:spcAft>
                <a:spcPts val="0"/>
              </a:spcAft>
              <a:buClr>
                <a:srgbClr val="FFFFFF"/>
              </a:buClr>
              <a:buSzPts val="2400"/>
              <a:buChar char="•"/>
            </a:pPr>
            <a:r>
              <a:rPr b="0" i="0" lang="pt-PT">
                <a:solidFill>
                  <a:srgbClr val="FFFFFF"/>
                </a:solidFill>
                <a:latin typeface="Arial"/>
                <a:ea typeface="Arial"/>
                <a:cs typeface="Arial"/>
                <a:sym typeface="Arial"/>
              </a:rPr>
              <a:t>To improve even more the acceptance of digital inclusion in classroom (physical or online) with the ECPL and EPCL Translator</a:t>
            </a:r>
            <a:r>
              <a:rPr lang="pt-PT">
                <a:solidFill>
                  <a:srgbClr val="FFFFFF"/>
                </a:solidFill>
                <a:latin typeface="Arial"/>
                <a:ea typeface="Arial"/>
                <a:cs typeface="Arial"/>
                <a:sym typeface="Arial"/>
              </a:rPr>
              <a:t>;</a:t>
            </a:r>
            <a:endParaRPr/>
          </a:p>
          <a:p>
            <a:pPr indent="-228600" lvl="0" marL="228600" rtl="0" algn="l">
              <a:lnSpc>
                <a:spcPct val="90000"/>
              </a:lnSpc>
              <a:spcBef>
                <a:spcPts val="1000"/>
              </a:spcBef>
              <a:spcAft>
                <a:spcPts val="0"/>
              </a:spcAft>
              <a:buClr>
                <a:srgbClr val="FFFFFF"/>
              </a:buClr>
              <a:buSzPts val="2400"/>
              <a:buChar char="•"/>
            </a:pPr>
            <a:r>
              <a:rPr b="0" i="0" lang="pt-PT">
                <a:solidFill>
                  <a:srgbClr val="FFFFFF"/>
                </a:solidFill>
                <a:latin typeface="Arial"/>
                <a:ea typeface="Arial"/>
                <a:cs typeface="Arial"/>
                <a:sym typeface="Arial"/>
              </a:rPr>
              <a:t>To improve teachers and educators skills with educational support materials that will be created to create an easy approach to the universal designed classroom,with tutorials, worksheets, online material and others.</a:t>
            </a:r>
            <a:endParaRPr/>
          </a:p>
        </p:txBody>
      </p:sp>
      <p:pic>
        <p:nvPicPr>
          <p:cNvPr id="304" name="Google Shape;304;p4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0" lang="pt-PT" sz="3200">
                <a:latin typeface="Arial"/>
                <a:ea typeface="Arial"/>
                <a:cs typeface="Arial"/>
                <a:sym typeface="Arial"/>
              </a:rPr>
              <a:t>Pictograms-An essential tool for children with special needs</a:t>
            </a:r>
            <a:endParaRPr b="0" sz="3200">
              <a:latin typeface="Arial"/>
              <a:ea typeface="Arial"/>
              <a:cs typeface="Arial"/>
              <a:sym typeface="Arial"/>
            </a:endParaRPr>
          </a:p>
        </p:txBody>
      </p:sp>
      <p:pic>
        <p:nvPicPr>
          <p:cNvPr id="310" name="Google Shape;310;p45"/>
          <p:cNvPicPr preferRelativeResize="0"/>
          <p:nvPr/>
        </p:nvPicPr>
        <p:blipFill rotWithShape="1">
          <a:blip r:embed="rId3">
            <a:alphaModFix/>
          </a:blip>
          <a:srcRect b="17167" l="3353" r="8429" t="31004"/>
          <a:stretch/>
        </p:blipFill>
        <p:spPr>
          <a:xfrm>
            <a:off x="6386755" y="1907315"/>
            <a:ext cx="4029940" cy="401898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311" name="Google Shape;311;p45"/>
          <p:cNvSpPr txBox="1"/>
          <p:nvPr/>
        </p:nvSpPr>
        <p:spPr>
          <a:xfrm>
            <a:off x="488157" y="1907315"/>
            <a:ext cx="5422106" cy="415498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pt-PT" sz="2400">
                <a:solidFill>
                  <a:schemeClr val="lt1"/>
                </a:solidFill>
                <a:latin typeface="Calibri"/>
                <a:ea typeface="Calibri"/>
                <a:cs typeface="Calibri"/>
                <a:sym typeface="Calibri"/>
              </a:rPr>
              <a:t>Pictograms are drawings or pictures that clearly represent an action or abstract concept.</a:t>
            </a:r>
            <a:endParaRPr/>
          </a:p>
          <a:p>
            <a:pPr indent="0" lvl="0" marL="0" marR="0" rtl="0" algn="just">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just">
              <a:spcBef>
                <a:spcPts val="0"/>
              </a:spcBef>
              <a:spcAft>
                <a:spcPts val="0"/>
              </a:spcAft>
              <a:buNone/>
            </a:pPr>
            <a:r>
              <a:rPr lang="pt-PT" sz="2400">
                <a:solidFill>
                  <a:schemeClr val="lt1"/>
                </a:solidFill>
                <a:latin typeface="Calibri"/>
                <a:ea typeface="Calibri"/>
                <a:cs typeface="Calibri"/>
                <a:sym typeface="Calibri"/>
              </a:rPr>
              <a:t>In general, pictograms are used temporarily to help children structure their routine, understand rules and organize other parts of their lives. </a:t>
            </a:r>
            <a:endParaRPr/>
          </a:p>
          <a:p>
            <a:pPr indent="0" lvl="0" marL="0" marR="0" rtl="0" algn="just">
              <a:spcBef>
                <a:spcPts val="0"/>
              </a:spcBef>
              <a:spcAft>
                <a:spcPts val="0"/>
              </a:spcAft>
              <a:buNone/>
            </a:pPr>
            <a:r>
              <a:t/>
            </a:r>
            <a:endParaRPr sz="2400">
              <a:solidFill>
                <a:schemeClr val="lt1"/>
              </a:solidFill>
              <a:latin typeface="Calibri"/>
              <a:ea typeface="Calibri"/>
              <a:cs typeface="Calibri"/>
              <a:sym typeface="Calibri"/>
            </a:endParaRPr>
          </a:p>
          <a:p>
            <a:pPr indent="0" lvl="0" marL="0" marR="0" rtl="0" algn="just">
              <a:spcBef>
                <a:spcPts val="0"/>
              </a:spcBef>
              <a:spcAft>
                <a:spcPts val="0"/>
              </a:spcAft>
              <a:buNone/>
            </a:pPr>
            <a:r>
              <a:rPr lang="pt-PT" sz="2400">
                <a:solidFill>
                  <a:schemeClr val="lt1"/>
                </a:solidFill>
                <a:latin typeface="Calibri"/>
                <a:ea typeface="Calibri"/>
                <a:cs typeface="Calibri"/>
                <a:sym typeface="Calibri"/>
              </a:rPr>
              <a:t>With children who have special needs, pictograms are very useful. </a:t>
            </a:r>
            <a:endParaRPr sz="2400">
              <a:solidFill>
                <a:schemeClr val="lt1"/>
              </a:solidFill>
              <a:latin typeface="Calibri"/>
              <a:ea typeface="Calibri"/>
              <a:cs typeface="Calibri"/>
              <a:sym typeface="Calibri"/>
            </a:endParaRPr>
          </a:p>
        </p:txBody>
      </p:sp>
      <p:pic>
        <p:nvPicPr>
          <p:cNvPr id="312" name="Google Shape;312;p4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Calibri"/>
              <a:buNone/>
            </a:pPr>
            <a:r>
              <a:rPr b="0" i="0" lang="pt-PT" sz="3200" u="none" strike="noStrike">
                <a:latin typeface="Calibri"/>
                <a:ea typeface="Calibri"/>
                <a:cs typeface="Calibri"/>
                <a:sym typeface="Calibri"/>
              </a:rPr>
              <a:t>European Pictogram Communication Language (EPCL).</a:t>
            </a:r>
            <a:endParaRPr/>
          </a:p>
        </p:txBody>
      </p:sp>
      <p:pic>
        <p:nvPicPr>
          <p:cNvPr id="318" name="Google Shape;318;p46"/>
          <p:cNvPicPr preferRelativeResize="0"/>
          <p:nvPr/>
        </p:nvPicPr>
        <p:blipFill rotWithShape="1">
          <a:blip r:embed="rId3">
            <a:alphaModFix/>
          </a:blip>
          <a:srcRect b="17167" l="3353" r="8429" t="31004"/>
          <a:stretch/>
        </p:blipFill>
        <p:spPr>
          <a:xfrm>
            <a:off x="6386755" y="1907315"/>
            <a:ext cx="4029940" cy="401898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
        <p:nvSpPr>
          <p:cNvPr id="319" name="Google Shape;319;p46"/>
          <p:cNvSpPr txBox="1"/>
          <p:nvPr/>
        </p:nvSpPr>
        <p:spPr>
          <a:xfrm>
            <a:off x="598885" y="3367758"/>
            <a:ext cx="528875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400"/>
              <a:buFont typeface="Calibri"/>
              <a:buNone/>
            </a:pPr>
            <a:r>
              <a:rPr lang="pt-PT" sz="2400">
                <a:solidFill>
                  <a:schemeClr val="lt1"/>
                </a:solidFill>
                <a:latin typeface="Calibri"/>
                <a:ea typeface="Calibri"/>
                <a:cs typeface="Calibri"/>
                <a:sym typeface="Calibri"/>
              </a:rPr>
              <a:t>Pictographic system used to simplify communication</a:t>
            </a:r>
            <a:endParaRPr/>
          </a:p>
        </p:txBody>
      </p:sp>
      <p:sp>
        <p:nvSpPr>
          <p:cNvPr id="320" name="Google Shape;320;p46"/>
          <p:cNvSpPr txBox="1"/>
          <p:nvPr/>
        </p:nvSpPr>
        <p:spPr>
          <a:xfrm>
            <a:off x="528638" y="5213478"/>
            <a:ext cx="543413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2200" u="sng">
                <a:solidFill>
                  <a:schemeClr val="dk1"/>
                </a:solidFill>
                <a:latin typeface="Calibri"/>
                <a:ea typeface="Calibri"/>
                <a:cs typeface="Calibri"/>
                <a:sym typeface="Calibri"/>
                <a:hlinkClick r:id="rId4">
                  <a:extLst>
                    <a:ext uri="{A12FA001-AC4F-418D-AE19-62706E023703}">
                      <ahyp:hlinkClr val="tx"/>
                    </a:ext>
                  </a:extLst>
                </a:hlinkClick>
              </a:rPr>
              <a:t>https://www.tec4everyone2us.eu/categories</a:t>
            </a:r>
            <a:endParaRPr sz="22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200">
              <a:solidFill>
                <a:schemeClr val="dk1"/>
              </a:solidFill>
              <a:latin typeface="Calibri"/>
              <a:ea typeface="Calibri"/>
              <a:cs typeface="Calibri"/>
              <a:sym typeface="Calibri"/>
            </a:endParaRPr>
          </a:p>
        </p:txBody>
      </p:sp>
      <p:sp>
        <p:nvSpPr>
          <p:cNvPr id="321" name="Google Shape;321;p46"/>
          <p:cNvSpPr/>
          <p:nvPr/>
        </p:nvSpPr>
        <p:spPr>
          <a:xfrm>
            <a:off x="3043238" y="4259997"/>
            <a:ext cx="400050" cy="953481"/>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22" name="Google Shape;322;p46"/>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4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0" lang="pt-PT" sz="3200">
                <a:latin typeface="Arial"/>
                <a:ea typeface="Arial"/>
                <a:cs typeface="Arial"/>
                <a:sym typeface="Arial"/>
              </a:rPr>
              <a:t>Why are our pictograms more effective?</a:t>
            </a:r>
            <a:endParaRPr/>
          </a:p>
        </p:txBody>
      </p:sp>
      <p:sp>
        <p:nvSpPr>
          <p:cNvPr id="328" name="Google Shape;328;p4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latin typeface="Arial"/>
                <a:ea typeface="Arial"/>
                <a:cs typeface="Arial"/>
                <a:sym typeface="Arial"/>
              </a:rPr>
              <a:t>Some of these programs use 28 000 pictograms</a:t>
            </a:r>
            <a:endParaRPr>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lt1"/>
              </a:buClr>
              <a:buSzPts val="2400"/>
              <a:buChar char="•"/>
            </a:pPr>
            <a:r>
              <a:rPr lang="pt-PT">
                <a:latin typeface="Arial"/>
                <a:ea typeface="Arial"/>
                <a:cs typeface="Arial"/>
                <a:sym typeface="Arial"/>
              </a:rPr>
              <a:t>They are too complicated to use</a:t>
            </a:r>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lt1"/>
              </a:buClr>
              <a:buSzPts val="2400"/>
              <a:buChar char="•"/>
            </a:pPr>
            <a:r>
              <a:rPr lang="pt-PT">
                <a:latin typeface="Arial"/>
                <a:ea typeface="Arial"/>
                <a:cs typeface="Arial"/>
                <a:sym typeface="Arial"/>
              </a:rPr>
              <a:t>Too much detail is a weak point when looking for quick info</a:t>
            </a:r>
            <a:endParaRPr>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329" name="Google Shape;329;p4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Other pictograms software examples</a:t>
            </a:r>
            <a:endParaRPr b="0"/>
          </a:p>
        </p:txBody>
      </p:sp>
      <p:pic>
        <p:nvPicPr>
          <p:cNvPr id="335" name="Google Shape;335;p48"/>
          <p:cNvPicPr preferRelativeResize="0"/>
          <p:nvPr/>
        </p:nvPicPr>
        <p:blipFill rotWithShape="1">
          <a:blip r:embed="rId3">
            <a:alphaModFix/>
          </a:blip>
          <a:srcRect b="0" l="0" r="0" t="0"/>
          <a:stretch/>
        </p:blipFill>
        <p:spPr>
          <a:xfrm>
            <a:off x="2533651" y="1345308"/>
            <a:ext cx="3009900" cy="2128113"/>
          </a:xfrm>
          <a:prstGeom prst="rect">
            <a:avLst/>
          </a:prstGeom>
          <a:noFill/>
          <a:ln>
            <a:noFill/>
          </a:ln>
        </p:spPr>
      </p:pic>
      <p:pic>
        <p:nvPicPr>
          <p:cNvPr id="336" name="Google Shape;336;p48"/>
          <p:cNvPicPr preferRelativeResize="0"/>
          <p:nvPr/>
        </p:nvPicPr>
        <p:blipFill rotWithShape="1">
          <a:blip r:embed="rId4">
            <a:alphaModFix/>
          </a:blip>
          <a:srcRect b="0" l="0" r="0" t="0"/>
          <a:stretch/>
        </p:blipFill>
        <p:spPr>
          <a:xfrm>
            <a:off x="2978631" y="3623153"/>
            <a:ext cx="4860444" cy="2583375"/>
          </a:xfrm>
          <a:prstGeom prst="rect">
            <a:avLst/>
          </a:prstGeom>
          <a:noFill/>
          <a:ln>
            <a:noFill/>
          </a:ln>
        </p:spPr>
      </p:pic>
      <p:pic>
        <p:nvPicPr>
          <p:cNvPr id="337" name="Google Shape;337;p48"/>
          <p:cNvPicPr preferRelativeResize="0"/>
          <p:nvPr/>
        </p:nvPicPr>
        <p:blipFill rotWithShape="1">
          <a:blip r:embed="rId5">
            <a:alphaModFix/>
          </a:blip>
          <a:srcRect b="0" l="0" r="0" t="0"/>
          <a:stretch/>
        </p:blipFill>
        <p:spPr>
          <a:xfrm>
            <a:off x="5775617" y="1459319"/>
            <a:ext cx="2560125" cy="1900093"/>
          </a:xfrm>
          <a:prstGeom prst="rect">
            <a:avLst/>
          </a:prstGeom>
          <a:noFill/>
          <a:ln>
            <a:noFill/>
          </a:ln>
        </p:spPr>
      </p:pic>
      <p:pic>
        <p:nvPicPr>
          <p:cNvPr id="338" name="Google Shape;338;p48"/>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9"/>
          <p:cNvSpPr/>
          <p:nvPr/>
        </p:nvSpPr>
        <p:spPr>
          <a:xfrm>
            <a:off x="1034043" y="1814513"/>
            <a:ext cx="10593098" cy="2922086"/>
          </a:xfrm>
          <a:prstGeom prst="rect">
            <a:avLst/>
          </a:prstGeom>
          <a:solidFill>
            <a:schemeClr val="lt1"/>
          </a:solidFill>
          <a:ln cap="flat" cmpd="sng" w="127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4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200"/>
              <a:buFont typeface="Arial"/>
              <a:buNone/>
            </a:pPr>
            <a:r>
              <a:rPr b="0" lang="pt-PT" sz="3200">
                <a:latin typeface="Arial"/>
                <a:ea typeface="Arial"/>
                <a:cs typeface="Arial"/>
                <a:sym typeface="Arial"/>
              </a:rPr>
              <a:t>Normal way of communicating with symbols</a:t>
            </a:r>
            <a:endParaRPr b="0" sz="3200">
              <a:latin typeface="Arial"/>
              <a:ea typeface="Arial"/>
              <a:cs typeface="Arial"/>
              <a:sym typeface="Arial"/>
            </a:endParaRPr>
          </a:p>
        </p:txBody>
      </p:sp>
      <p:sp>
        <p:nvSpPr>
          <p:cNvPr id="345" name="Google Shape;345;p49"/>
          <p:cNvSpPr txBox="1"/>
          <p:nvPr>
            <p:ph idx="1" type="body"/>
          </p:nvPr>
        </p:nvSpPr>
        <p:spPr>
          <a:xfrm>
            <a:off x="1528039" y="4918166"/>
            <a:ext cx="10066791" cy="169789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3400"/>
              <a:buChar char="•"/>
            </a:pPr>
            <a:r>
              <a:rPr lang="pt-PT" sz="3400"/>
              <a:t>Can    you        call            the        teacher?</a:t>
            </a:r>
            <a:endParaRPr/>
          </a:p>
        </p:txBody>
      </p:sp>
      <p:pic>
        <p:nvPicPr>
          <p:cNvPr descr="Imagem relacionada" id="346" name="Google Shape;346;p49"/>
          <p:cNvPicPr preferRelativeResize="0"/>
          <p:nvPr/>
        </p:nvPicPr>
        <p:blipFill rotWithShape="1">
          <a:blip r:embed="rId3">
            <a:alphaModFix/>
          </a:blip>
          <a:srcRect b="0" l="25000" r="24914" t="0"/>
          <a:stretch/>
        </p:blipFill>
        <p:spPr>
          <a:xfrm>
            <a:off x="1034043" y="1814513"/>
            <a:ext cx="1431194" cy="2857500"/>
          </a:xfrm>
          <a:prstGeom prst="rect">
            <a:avLst/>
          </a:prstGeom>
          <a:noFill/>
          <a:ln>
            <a:noFill/>
          </a:ln>
        </p:spPr>
      </p:pic>
      <p:pic>
        <p:nvPicPr>
          <p:cNvPr descr="Resultado de imagem para dedo apontado symbol" id="347" name="Google Shape;347;p49"/>
          <p:cNvPicPr preferRelativeResize="0"/>
          <p:nvPr/>
        </p:nvPicPr>
        <p:blipFill rotWithShape="1">
          <a:blip r:embed="rId4">
            <a:alphaModFix/>
          </a:blip>
          <a:srcRect b="0" l="0" r="0" t="0"/>
          <a:stretch/>
        </p:blipFill>
        <p:spPr>
          <a:xfrm>
            <a:off x="2617986" y="2675261"/>
            <a:ext cx="1879772" cy="1879772"/>
          </a:xfrm>
          <a:prstGeom prst="rect">
            <a:avLst/>
          </a:prstGeom>
          <a:noFill/>
          <a:ln>
            <a:noFill/>
          </a:ln>
        </p:spPr>
      </p:pic>
      <p:pic>
        <p:nvPicPr>
          <p:cNvPr descr="Resultado de imagem para telephone symbol" id="348" name="Google Shape;348;p49"/>
          <p:cNvPicPr preferRelativeResize="0"/>
          <p:nvPr/>
        </p:nvPicPr>
        <p:blipFill rotWithShape="1">
          <a:blip r:embed="rId5">
            <a:alphaModFix/>
          </a:blip>
          <a:srcRect b="0" l="0" r="0" t="0"/>
          <a:stretch/>
        </p:blipFill>
        <p:spPr>
          <a:xfrm>
            <a:off x="4685239" y="2528888"/>
            <a:ext cx="2143125" cy="2143125"/>
          </a:xfrm>
          <a:prstGeom prst="rect">
            <a:avLst/>
          </a:prstGeom>
          <a:noFill/>
          <a:ln>
            <a:noFill/>
          </a:ln>
        </p:spPr>
      </p:pic>
      <p:pic>
        <p:nvPicPr>
          <p:cNvPr descr="Resultado de imagem para plus symbol" id="349" name="Google Shape;349;p49"/>
          <p:cNvPicPr preferRelativeResize="0"/>
          <p:nvPr/>
        </p:nvPicPr>
        <p:blipFill rotWithShape="1">
          <a:blip r:embed="rId6">
            <a:alphaModFix/>
          </a:blip>
          <a:srcRect b="14041" l="15274" r="14920" t="14041"/>
          <a:stretch/>
        </p:blipFill>
        <p:spPr>
          <a:xfrm>
            <a:off x="6990147" y="2317796"/>
            <a:ext cx="2347784" cy="2418803"/>
          </a:xfrm>
          <a:prstGeom prst="rect">
            <a:avLst/>
          </a:prstGeom>
          <a:noFill/>
          <a:ln>
            <a:noFill/>
          </a:ln>
        </p:spPr>
      </p:pic>
      <p:pic>
        <p:nvPicPr>
          <p:cNvPr descr="Resultado de imagem para teacher symbol" id="350" name="Google Shape;350;p49"/>
          <p:cNvPicPr preferRelativeResize="0"/>
          <p:nvPr/>
        </p:nvPicPr>
        <p:blipFill rotWithShape="1">
          <a:blip r:embed="rId7">
            <a:alphaModFix/>
          </a:blip>
          <a:srcRect b="0" l="0" r="0" t="0"/>
          <a:stretch/>
        </p:blipFill>
        <p:spPr>
          <a:xfrm>
            <a:off x="9484016" y="2455634"/>
            <a:ext cx="2143125" cy="2143125"/>
          </a:xfrm>
          <a:prstGeom prst="rect">
            <a:avLst/>
          </a:prstGeom>
          <a:noFill/>
          <a:ln>
            <a:noFill/>
          </a:ln>
        </p:spPr>
      </p:pic>
      <p:pic>
        <p:nvPicPr>
          <p:cNvPr id="351" name="Google Shape;351;p49"/>
          <p:cNvPicPr preferRelativeResize="0"/>
          <p:nvPr/>
        </p:nvPicPr>
        <p:blipFill rotWithShape="1">
          <a:blip r:embed="rId8">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lang="pt-PT"/>
              <a:t>TEC++US  communication with symbols</a:t>
            </a:r>
            <a:endParaRPr b="0"/>
          </a:p>
        </p:txBody>
      </p:sp>
      <p:sp>
        <p:nvSpPr>
          <p:cNvPr id="357" name="Google Shape;357;p50"/>
          <p:cNvSpPr txBox="1"/>
          <p:nvPr>
            <p:ph idx="1" type="body"/>
          </p:nvPr>
        </p:nvSpPr>
        <p:spPr>
          <a:xfrm>
            <a:off x="3031961" y="5085619"/>
            <a:ext cx="5033395" cy="13255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sz="2400"/>
              <a:t>Can you cal the teacher?</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358" name="Google Shape;358;p50"/>
          <p:cNvPicPr preferRelativeResize="0"/>
          <p:nvPr/>
        </p:nvPicPr>
        <p:blipFill rotWithShape="1">
          <a:blip r:embed="rId3">
            <a:alphaModFix/>
          </a:blip>
          <a:srcRect b="0" l="0" r="0" t="0"/>
          <a:stretch/>
        </p:blipFill>
        <p:spPr>
          <a:xfrm>
            <a:off x="3393344" y="1671638"/>
            <a:ext cx="3200400" cy="3200400"/>
          </a:xfrm>
          <a:prstGeom prst="rect">
            <a:avLst/>
          </a:prstGeom>
          <a:noFill/>
          <a:ln>
            <a:noFill/>
          </a:ln>
        </p:spPr>
      </p:pic>
      <p:pic>
        <p:nvPicPr>
          <p:cNvPr id="359" name="Google Shape;359;p50"/>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 name="Shape 70"/>
        <p:cNvGrpSpPr/>
        <p:nvPr/>
      </p:nvGrpSpPr>
      <p:grpSpPr>
        <a:xfrm>
          <a:off x="0" y="0"/>
          <a:ext cx="0" cy="0"/>
          <a:chOff x="0" y="0"/>
          <a:chExt cx="0" cy="0"/>
        </a:xfrm>
      </p:grpSpPr>
      <p:sp>
        <p:nvSpPr>
          <p:cNvPr id="71" name="Google Shape;71;p15"/>
          <p:cNvSpPr txBox="1"/>
          <p:nvPr>
            <p:ph idx="1" type="body"/>
          </p:nvPr>
        </p:nvSpPr>
        <p:spPr>
          <a:xfrm>
            <a:off x="838200" y="2187145"/>
            <a:ext cx="10515600" cy="3989817"/>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chemeClr val="lt1"/>
              </a:buClr>
              <a:buSzPts val="4000"/>
              <a:buNone/>
            </a:pPr>
            <a:r>
              <a:rPr lang="pt-PT" sz="4000">
                <a:latin typeface="Arial"/>
                <a:ea typeface="Arial"/>
                <a:cs typeface="Arial"/>
                <a:sym typeface="Arial"/>
              </a:rPr>
              <a:t>The TEC++US 2.0 Projekt TEC++US 2.0 jest realizowany w ramach programu ERASMUS+ i współfinansowany ze środków UE.</a:t>
            </a:r>
            <a:endParaRPr sz="4000">
              <a:latin typeface="Arial"/>
              <a:ea typeface="Arial"/>
              <a:cs typeface="Arial"/>
              <a:sym typeface="Arial"/>
            </a:endParaRPr>
          </a:p>
          <a:p>
            <a:pPr indent="0" lvl="0" marL="0" rtl="0" algn="ctr">
              <a:spcBef>
                <a:spcPts val="0"/>
              </a:spcBef>
              <a:spcAft>
                <a:spcPts val="0"/>
              </a:spcAft>
              <a:buClr>
                <a:schemeClr val="lt1"/>
              </a:buClr>
              <a:buSzPts val="4000"/>
              <a:buNone/>
            </a:pPr>
            <a:r>
              <a:rPr lang="pt-PT" sz="4000">
                <a:latin typeface="Arial"/>
                <a:ea typeface="Arial"/>
                <a:cs typeface="Arial"/>
                <a:sym typeface="Arial"/>
              </a:rPr>
              <a:t>Jest to kontynuacja projektu TEC++US, który miał miejsce w latach 2018-2020.</a:t>
            </a:r>
            <a:endParaRPr sz="4000">
              <a:latin typeface="Arial"/>
              <a:ea typeface="Arial"/>
              <a:cs typeface="Arial"/>
              <a:sym typeface="Arial"/>
            </a:endParaRPr>
          </a:p>
          <a:p>
            <a:pPr indent="0" lvl="0" marL="0" rtl="0" algn="ctr">
              <a:lnSpc>
                <a:spcPct val="90000"/>
              </a:lnSpc>
              <a:spcBef>
                <a:spcPts val="1000"/>
              </a:spcBef>
              <a:spcAft>
                <a:spcPts val="0"/>
              </a:spcAft>
              <a:buClr>
                <a:schemeClr val="lt1"/>
              </a:buClr>
              <a:buSzPts val="4000"/>
              <a:buNone/>
            </a:pPr>
            <a:r>
              <a:t/>
            </a:r>
            <a:endParaRPr sz="4000">
              <a:solidFill>
                <a:schemeClr val="lt1"/>
              </a:solidFill>
              <a:latin typeface="Work Sans"/>
              <a:ea typeface="Work Sans"/>
              <a:cs typeface="Work Sans"/>
              <a:sym typeface="Work Sans"/>
            </a:endParaRPr>
          </a:p>
        </p:txBody>
      </p:sp>
      <p:pic>
        <p:nvPicPr>
          <p:cNvPr id="72" name="Google Shape;72;p1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t>It is expected that after a week using the TEC++US App that the user will acquire more vocabulary than what is available in the application, by the simple fact that individuals will enter into active conversation with other individuals with the help of the application and that they will associate the available words more quickly.</a:t>
            </a:r>
            <a:endParaRPr/>
          </a:p>
          <a:p>
            <a:pPr indent="0" lvl="0" marL="0" rtl="0" algn="l">
              <a:lnSpc>
                <a:spcPct val="90000"/>
              </a:lnSpc>
              <a:spcBef>
                <a:spcPts val="1000"/>
              </a:spcBef>
              <a:spcAft>
                <a:spcPts val="0"/>
              </a:spcAft>
              <a:buClr>
                <a:schemeClr val="lt1"/>
              </a:buClr>
              <a:buSzPts val="2400"/>
              <a:buNone/>
            </a:pPr>
            <a:r>
              <a:t/>
            </a:r>
            <a:endParaRPr/>
          </a:p>
        </p:txBody>
      </p:sp>
      <p:pic>
        <p:nvPicPr>
          <p:cNvPr id="365" name="Google Shape;365;p51"/>
          <p:cNvPicPr preferRelativeResize="0"/>
          <p:nvPr/>
        </p:nvPicPr>
        <p:blipFill rotWithShape="1">
          <a:blip r:embed="rId3">
            <a:alphaModFix/>
          </a:blip>
          <a:srcRect b="0" l="0" r="0" t="0"/>
          <a:stretch/>
        </p:blipFill>
        <p:spPr>
          <a:xfrm>
            <a:off x="4537460" y="4451690"/>
            <a:ext cx="2056284" cy="2038557"/>
          </a:xfrm>
          <a:prstGeom prst="rect">
            <a:avLst/>
          </a:prstGeom>
          <a:noFill/>
          <a:ln>
            <a:noFill/>
          </a:ln>
        </p:spPr>
      </p:pic>
      <p:pic>
        <p:nvPicPr>
          <p:cNvPr id="366" name="Google Shape;366;p51"/>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372" name="Google Shape;372;p52"/>
          <p:cNvSpPr txBox="1"/>
          <p:nvPr>
            <p:ph idx="1" type="body"/>
          </p:nvPr>
        </p:nvSpPr>
        <p:spPr>
          <a:xfrm>
            <a:off x="6593745" y="286058"/>
            <a:ext cx="2282989"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t>Homepage</a:t>
            </a:r>
            <a:endParaRPr/>
          </a:p>
        </p:txBody>
      </p:sp>
      <p:pic>
        <p:nvPicPr>
          <p:cNvPr id="373" name="Google Shape;373;p52"/>
          <p:cNvPicPr preferRelativeResize="0"/>
          <p:nvPr/>
        </p:nvPicPr>
        <p:blipFill rotWithShape="1">
          <a:blip r:embed="rId3">
            <a:alphaModFix/>
          </a:blip>
          <a:srcRect b="0" l="0" r="0" t="0"/>
          <a:stretch/>
        </p:blipFill>
        <p:spPr>
          <a:xfrm>
            <a:off x="3843338" y="845344"/>
            <a:ext cx="1958950" cy="4239660"/>
          </a:xfrm>
          <a:prstGeom prst="rect">
            <a:avLst/>
          </a:prstGeom>
          <a:noFill/>
          <a:ln>
            <a:noFill/>
          </a:ln>
        </p:spPr>
      </p:pic>
      <p:pic>
        <p:nvPicPr>
          <p:cNvPr id="374" name="Google Shape;374;p52"/>
          <p:cNvPicPr preferRelativeResize="0"/>
          <p:nvPr/>
        </p:nvPicPr>
        <p:blipFill rotWithShape="1">
          <a:blip r:embed="rId4">
            <a:alphaModFix/>
          </a:blip>
          <a:srcRect b="0" l="0" r="0" t="0"/>
          <a:stretch/>
        </p:blipFill>
        <p:spPr>
          <a:xfrm>
            <a:off x="7022370" y="845342"/>
            <a:ext cx="1958950" cy="4239661"/>
          </a:xfrm>
          <a:prstGeom prst="rect">
            <a:avLst/>
          </a:prstGeom>
          <a:noFill/>
          <a:ln>
            <a:noFill/>
          </a:ln>
        </p:spPr>
      </p:pic>
      <p:sp>
        <p:nvSpPr>
          <p:cNvPr id="375" name="Google Shape;375;p52"/>
          <p:cNvSpPr/>
          <p:nvPr/>
        </p:nvSpPr>
        <p:spPr>
          <a:xfrm>
            <a:off x="5802288" y="3314700"/>
            <a:ext cx="1220082" cy="242888"/>
          </a:xfrm>
          <a:prstGeom prst="right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52"/>
          <p:cNvSpPr/>
          <p:nvPr/>
        </p:nvSpPr>
        <p:spPr>
          <a:xfrm rot="2574657">
            <a:off x="8433373" y="1731651"/>
            <a:ext cx="342900" cy="11572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52"/>
          <p:cNvSpPr txBox="1"/>
          <p:nvPr/>
        </p:nvSpPr>
        <p:spPr>
          <a:xfrm>
            <a:off x="652564" y="2077156"/>
            <a:ext cx="2282989" cy="202335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Arial"/>
              <a:buNone/>
            </a:pPr>
            <a:r>
              <a:rPr lang="pt-PT" sz="2400">
                <a:solidFill>
                  <a:schemeClr val="lt1"/>
                </a:solidFill>
                <a:latin typeface="Work Sans"/>
                <a:ea typeface="Work Sans"/>
                <a:cs typeface="Work Sans"/>
                <a:sym typeface="Work Sans"/>
              </a:rPr>
              <a:t>Search in your phone and install TEC++US 2.0 App.</a:t>
            </a:r>
            <a:endParaRPr/>
          </a:p>
        </p:txBody>
      </p:sp>
      <p:sp>
        <p:nvSpPr>
          <p:cNvPr id="378" name="Google Shape;378;p52"/>
          <p:cNvSpPr txBox="1"/>
          <p:nvPr/>
        </p:nvSpPr>
        <p:spPr>
          <a:xfrm>
            <a:off x="652564" y="5232591"/>
            <a:ext cx="92011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lang="pt-PT" sz="1800">
                <a:solidFill>
                  <a:schemeClr val="lt1"/>
                </a:solidFill>
                <a:latin typeface="Calibri"/>
                <a:ea typeface="Calibri"/>
                <a:cs typeface="Calibri"/>
                <a:sym typeface="Calibri"/>
              </a:rPr>
              <a:t>Link to Google Play (Android):</a:t>
            </a:r>
            <a:endParaRPr/>
          </a:p>
          <a:p>
            <a:pPr indent="0" lvl="0" marL="0" marR="0" rtl="0" algn="l">
              <a:spcBef>
                <a:spcPts val="0"/>
              </a:spcBef>
              <a:spcAft>
                <a:spcPts val="0"/>
              </a:spcAft>
              <a:buClr>
                <a:schemeClr val="lt1"/>
              </a:buClr>
              <a:buSzPts val="1800"/>
              <a:buFont typeface="Arial"/>
              <a:buNone/>
            </a:pPr>
            <a:r>
              <a:rPr lang="pt-PT" sz="1800" u="sng">
                <a:solidFill>
                  <a:schemeClr val="lt1"/>
                </a:solidFill>
                <a:latin typeface="Calibri"/>
                <a:ea typeface="Calibri"/>
                <a:cs typeface="Calibri"/>
                <a:sym typeface="Calibri"/>
                <a:hlinkClick r:id="rId5">
                  <a:extLst>
                    <a:ext uri="{A12FA001-AC4F-418D-AE19-62706E023703}">
                      <ahyp:hlinkClr val="tx"/>
                    </a:ext>
                  </a:extLst>
                </a:hlinkClick>
              </a:rPr>
              <a:t>https://play.google.com/store/apps/details?id=com.Erasmus.TECUS</a:t>
            </a:r>
            <a:endParaRPr sz="1800">
              <a:solidFill>
                <a:schemeClr val="lt1"/>
              </a:solidFill>
              <a:latin typeface="Calibri"/>
              <a:ea typeface="Calibri"/>
              <a:cs typeface="Calibri"/>
              <a:sym typeface="Calibri"/>
            </a:endParaRPr>
          </a:p>
        </p:txBody>
      </p:sp>
      <p:sp>
        <p:nvSpPr>
          <p:cNvPr id="379" name="Google Shape;379;p52"/>
          <p:cNvSpPr txBox="1"/>
          <p:nvPr/>
        </p:nvSpPr>
        <p:spPr>
          <a:xfrm>
            <a:off x="664093" y="5895674"/>
            <a:ext cx="9201149"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1800"/>
              <a:buFont typeface="Arial"/>
              <a:buNone/>
            </a:pPr>
            <a:r>
              <a:rPr lang="pt-PT" sz="1800">
                <a:solidFill>
                  <a:schemeClr val="lt1"/>
                </a:solidFill>
                <a:latin typeface="Calibri"/>
                <a:ea typeface="Calibri"/>
                <a:cs typeface="Calibri"/>
                <a:sym typeface="Calibri"/>
              </a:rPr>
              <a:t>Link to Play Store (IOS):</a:t>
            </a:r>
            <a:endParaRPr/>
          </a:p>
          <a:p>
            <a:pPr indent="0" lvl="0" marL="0" marR="0" rtl="0" algn="l">
              <a:spcBef>
                <a:spcPts val="0"/>
              </a:spcBef>
              <a:spcAft>
                <a:spcPts val="0"/>
              </a:spcAft>
              <a:buClr>
                <a:schemeClr val="lt1"/>
              </a:buClr>
              <a:buSzPts val="1800"/>
              <a:buFont typeface="Arial"/>
              <a:buNone/>
            </a:pPr>
            <a:r>
              <a:rPr lang="pt-PT" sz="1800" u="sng">
                <a:solidFill>
                  <a:schemeClr val="lt1"/>
                </a:solidFill>
                <a:latin typeface="Calibri"/>
                <a:ea typeface="Calibri"/>
                <a:cs typeface="Calibri"/>
                <a:sym typeface="Calibri"/>
                <a:hlinkClick r:id="rId6">
                  <a:extLst>
                    <a:ext uri="{A12FA001-AC4F-418D-AE19-62706E023703}">
                      <ahyp:hlinkClr val="tx"/>
                    </a:ext>
                  </a:extLst>
                </a:hlinkClick>
              </a:rPr>
              <a:t>https://apps.apple.com/pt/app/tec-us2-0/id6452801084?l=en-GB</a:t>
            </a:r>
            <a:endParaRPr sz="1800">
              <a:solidFill>
                <a:schemeClr val="lt1"/>
              </a:solidFill>
              <a:latin typeface="Calibri"/>
              <a:ea typeface="Calibri"/>
              <a:cs typeface="Calibri"/>
              <a:sym typeface="Calibri"/>
            </a:endParaRPr>
          </a:p>
        </p:txBody>
      </p:sp>
      <p:pic>
        <p:nvPicPr>
          <p:cNvPr id="380" name="Google Shape;380;p52"/>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386" name="Google Shape;386;p53"/>
          <p:cNvSpPr txBox="1"/>
          <p:nvPr>
            <p:ph idx="1" type="body"/>
          </p:nvPr>
        </p:nvSpPr>
        <p:spPr>
          <a:xfrm>
            <a:off x="1060523" y="1690688"/>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Language selection</a:t>
            </a:r>
            <a:endParaRPr sz="1500"/>
          </a:p>
        </p:txBody>
      </p:sp>
      <p:pic>
        <p:nvPicPr>
          <p:cNvPr id="387" name="Google Shape;387;p53"/>
          <p:cNvPicPr preferRelativeResize="0"/>
          <p:nvPr/>
        </p:nvPicPr>
        <p:blipFill rotWithShape="1">
          <a:blip r:embed="rId3">
            <a:alphaModFix/>
          </a:blip>
          <a:srcRect b="0" l="0" r="0" t="0"/>
          <a:stretch/>
        </p:blipFill>
        <p:spPr>
          <a:xfrm>
            <a:off x="1041923" y="2329040"/>
            <a:ext cx="1656999" cy="3586163"/>
          </a:xfrm>
          <a:prstGeom prst="rect">
            <a:avLst/>
          </a:prstGeom>
          <a:noFill/>
          <a:ln>
            <a:noFill/>
          </a:ln>
        </p:spPr>
      </p:pic>
      <p:sp>
        <p:nvSpPr>
          <p:cNvPr id="388" name="Google Shape;388;p53"/>
          <p:cNvSpPr/>
          <p:nvPr/>
        </p:nvSpPr>
        <p:spPr>
          <a:xfrm rot="3462391">
            <a:off x="2471103" y="2614641"/>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89" name="Google Shape;389;p53"/>
          <p:cNvPicPr preferRelativeResize="0"/>
          <p:nvPr/>
        </p:nvPicPr>
        <p:blipFill rotWithShape="1">
          <a:blip r:embed="rId4">
            <a:alphaModFix/>
          </a:blip>
          <a:srcRect b="0" l="0" r="0" t="0"/>
          <a:stretch/>
        </p:blipFill>
        <p:spPr>
          <a:xfrm>
            <a:off x="3541717" y="2329040"/>
            <a:ext cx="1656999" cy="3586163"/>
          </a:xfrm>
          <a:prstGeom prst="rect">
            <a:avLst/>
          </a:prstGeom>
          <a:noFill/>
          <a:ln>
            <a:noFill/>
          </a:ln>
        </p:spPr>
      </p:pic>
      <p:sp>
        <p:nvSpPr>
          <p:cNvPr id="390" name="Google Shape;390;p53"/>
          <p:cNvSpPr/>
          <p:nvPr/>
        </p:nvSpPr>
        <p:spPr>
          <a:xfrm rot="3462391">
            <a:off x="5174166" y="2512248"/>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1" name="Google Shape;391;p53"/>
          <p:cNvPicPr preferRelativeResize="0"/>
          <p:nvPr/>
        </p:nvPicPr>
        <p:blipFill rotWithShape="1">
          <a:blip r:embed="rId5">
            <a:alphaModFix/>
          </a:blip>
          <a:srcRect b="0" l="0" r="0" t="0"/>
          <a:stretch/>
        </p:blipFill>
        <p:spPr>
          <a:xfrm>
            <a:off x="5950568" y="2329038"/>
            <a:ext cx="1657000" cy="3586164"/>
          </a:xfrm>
          <a:prstGeom prst="rect">
            <a:avLst/>
          </a:prstGeom>
          <a:noFill/>
          <a:ln>
            <a:noFill/>
          </a:ln>
        </p:spPr>
      </p:pic>
      <p:pic>
        <p:nvPicPr>
          <p:cNvPr id="392" name="Google Shape;392;p53"/>
          <p:cNvPicPr preferRelativeResize="0"/>
          <p:nvPr/>
        </p:nvPicPr>
        <p:blipFill rotWithShape="1">
          <a:blip r:embed="rId6">
            <a:alphaModFix/>
          </a:blip>
          <a:srcRect b="0" l="0" r="0" t="0"/>
          <a:stretch/>
        </p:blipFill>
        <p:spPr>
          <a:xfrm>
            <a:off x="8069298" y="2329038"/>
            <a:ext cx="1656999" cy="3586164"/>
          </a:xfrm>
          <a:prstGeom prst="rect">
            <a:avLst/>
          </a:prstGeom>
          <a:noFill/>
          <a:ln>
            <a:noFill/>
          </a:ln>
        </p:spPr>
      </p:pic>
      <p:sp>
        <p:nvSpPr>
          <p:cNvPr id="393" name="Google Shape;393;p53"/>
          <p:cNvSpPr/>
          <p:nvPr/>
        </p:nvSpPr>
        <p:spPr>
          <a:xfrm rot="3462391">
            <a:off x="7076815" y="3621912"/>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94" name="Google Shape;394;p53"/>
          <p:cNvPicPr preferRelativeResize="0"/>
          <p:nvPr/>
        </p:nvPicPr>
        <p:blipFill rotWithShape="1">
          <a:blip r:embed="rId7">
            <a:alphaModFix/>
          </a:blip>
          <a:srcRect b="0" l="0" r="0" t="0"/>
          <a:stretch/>
        </p:blipFill>
        <p:spPr>
          <a:xfrm>
            <a:off x="10302978" y="2329038"/>
            <a:ext cx="1657000" cy="3586165"/>
          </a:xfrm>
          <a:prstGeom prst="rect">
            <a:avLst/>
          </a:prstGeom>
          <a:noFill/>
          <a:ln>
            <a:noFill/>
          </a:ln>
        </p:spPr>
      </p:pic>
      <p:sp>
        <p:nvSpPr>
          <p:cNvPr id="395" name="Google Shape;395;p53"/>
          <p:cNvSpPr/>
          <p:nvPr/>
        </p:nvSpPr>
        <p:spPr>
          <a:xfrm rot="3462391">
            <a:off x="11769777" y="1925358"/>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53"/>
          <p:cNvSpPr txBox="1"/>
          <p:nvPr/>
        </p:nvSpPr>
        <p:spPr>
          <a:xfrm>
            <a:off x="3505545" y="1677415"/>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Category</a:t>
            </a:r>
            <a:endParaRPr sz="1500">
              <a:solidFill>
                <a:schemeClr val="lt1"/>
              </a:solidFill>
              <a:latin typeface="Work Sans"/>
              <a:ea typeface="Work Sans"/>
              <a:cs typeface="Work Sans"/>
              <a:sym typeface="Work Sans"/>
            </a:endParaRPr>
          </a:p>
          <a:p>
            <a:pPr indent="0" lvl="0" marL="0" marR="0" rtl="0" algn="l">
              <a:lnSpc>
                <a:spcPct val="90000"/>
              </a:lnSpc>
              <a:spcBef>
                <a:spcPts val="100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Selection</a:t>
            </a:r>
            <a:endParaRPr sz="1500">
              <a:solidFill>
                <a:schemeClr val="lt1"/>
              </a:solidFill>
              <a:latin typeface="Work Sans"/>
              <a:ea typeface="Work Sans"/>
              <a:cs typeface="Work Sans"/>
              <a:sym typeface="Work Sans"/>
            </a:endParaRPr>
          </a:p>
        </p:txBody>
      </p:sp>
      <p:sp>
        <p:nvSpPr>
          <p:cNvPr id="397" name="Google Shape;397;p53"/>
          <p:cNvSpPr txBox="1"/>
          <p:nvPr/>
        </p:nvSpPr>
        <p:spPr>
          <a:xfrm>
            <a:off x="5875704" y="1696029"/>
            <a:ext cx="1806728" cy="41340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EPCL icon</a:t>
            </a:r>
            <a:endParaRPr sz="1500">
              <a:solidFill>
                <a:schemeClr val="lt1"/>
              </a:solidFill>
              <a:latin typeface="Work Sans"/>
              <a:ea typeface="Work Sans"/>
              <a:cs typeface="Work Sans"/>
              <a:sym typeface="Work Sans"/>
            </a:endParaRPr>
          </a:p>
        </p:txBody>
      </p:sp>
      <p:sp>
        <p:nvSpPr>
          <p:cNvPr id="398" name="Google Shape;398;p53"/>
          <p:cNvSpPr txBox="1"/>
          <p:nvPr/>
        </p:nvSpPr>
        <p:spPr>
          <a:xfrm>
            <a:off x="8021466" y="1566629"/>
            <a:ext cx="1806728" cy="638351"/>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Audion and  visual reinforcement </a:t>
            </a:r>
            <a:endParaRPr/>
          </a:p>
        </p:txBody>
      </p:sp>
      <p:sp>
        <p:nvSpPr>
          <p:cNvPr id="399" name="Google Shape;399;p53"/>
          <p:cNvSpPr/>
          <p:nvPr/>
        </p:nvSpPr>
        <p:spPr>
          <a:xfrm rot="3462391">
            <a:off x="11265540" y="1922799"/>
            <a:ext cx="261669" cy="780816"/>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53"/>
          <p:cNvSpPr txBox="1"/>
          <p:nvPr/>
        </p:nvSpPr>
        <p:spPr>
          <a:xfrm>
            <a:off x="10228113" y="1523183"/>
            <a:ext cx="1806728" cy="638351"/>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Change of category and language</a:t>
            </a:r>
            <a:endParaRPr sz="2400">
              <a:solidFill>
                <a:schemeClr val="lt1"/>
              </a:solidFill>
              <a:latin typeface="Work Sans"/>
              <a:ea typeface="Work Sans"/>
              <a:cs typeface="Work Sans"/>
              <a:sym typeface="Work Sans"/>
            </a:endParaRPr>
          </a:p>
        </p:txBody>
      </p:sp>
      <p:pic>
        <p:nvPicPr>
          <p:cNvPr id="401" name="Google Shape;401;p53"/>
          <p:cNvPicPr preferRelativeResize="0"/>
          <p:nvPr/>
        </p:nvPicPr>
        <p:blipFill rotWithShape="1">
          <a:blip r:embed="rId8">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5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407" name="Google Shape;407;p54"/>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Homepage</a:t>
            </a:r>
            <a:endParaRPr/>
          </a:p>
        </p:txBody>
      </p:sp>
      <p:sp>
        <p:nvSpPr>
          <p:cNvPr id="408" name="Google Shape;408;p54"/>
          <p:cNvSpPr txBox="1"/>
          <p:nvPr/>
        </p:nvSpPr>
        <p:spPr>
          <a:xfrm>
            <a:off x="5005733" y="1663127"/>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Change language</a:t>
            </a:r>
            <a:endParaRPr sz="1500">
              <a:solidFill>
                <a:schemeClr val="lt1"/>
              </a:solidFill>
              <a:latin typeface="Work Sans"/>
              <a:ea typeface="Work Sans"/>
              <a:cs typeface="Work Sans"/>
              <a:sym typeface="Work Sans"/>
            </a:endParaRPr>
          </a:p>
        </p:txBody>
      </p:sp>
      <p:sp>
        <p:nvSpPr>
          <p:cNvPr id="409" name="Google Shape;409;p54"/>
          <p:cNvSpPr txBox="1"/>
          <p:nvPr/>
        </p:nvSpPr>
        <p:spPr>
          <a:xfrm>
            <a:off x="7126208" y="1587652"/>
            <a:ext cx="1806728" cy="638351"/>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Audion and  visual reinforcement </a:t>
            </a:r>
            <a:endParaRPr/>
          </a:p>
        </p:txBody>
      </p:sp>
      <p:pic>
        <p:nvPicPr>
          <p:cNvPr id="410" name="Google Shape;410;p54"/>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pic>
        <p:nvPicPr>
          <p:cNvPr id="411" name="Google Shape;411;p54"/>
          <p:cNvPicPr preferRelativeResize="0"/>
          <p:nvPr/>
        </p:nvPicPr>
        <p:blipFill rotWithShape="1">
          <a:blip r:embed="rId4">
            <a:alphaModFix/>
          </a:blip>
          <a:srcRect b="0" l="0" r="0" t="0"/>
          <a:stretch/>
        </p:blipFill>
        <p:spPr>
          <a:xfrm>
            <a:off x="7203320" y="2333222"/>
            <a:ext cx="1729616" cy="3743325"/>
          </a:xfrm>
          <a:prstGeom prst="rect">
            <a:avLst/>
          </a:prstGeom>
          <a:noFill/>
          <a:ln>
            <a:noFill/>
          </a:ln>
        </p:spPr>
      </p:pic>
      <p:pic>
        <p:nvPicPr>
          <p:cNvPr id="412" name="Google Shape;412;p54"/>
          <p:cNvPicPr preferRelativeResize="0"/>
          <p:nvPr/>
        </p:nvPicPr>
        <p:blipFill rotWithShape="1">
          <a:blip r:embed="rId5">
            <a:alphaModFix/>
          </a:blip>
          <a:srcRect b="0" l="0" r="0" t="0"/>
          <a:stretch/>
        </p:blipFill>
        <p:spPr>
          <a:xfrm>
            <a:off x="4963185" y="2333222"/>
            <a:ext cx="1729616" cy="3743324"/>
          </a:xfrm>
          <a:prstGeom prst="rect">
            <a:avLst/>
          </a:prstGeom>
          <a:noFill/>
          <a:ln>
            <a:noFill/>
          </a:ln>
        </p:spPr>
      </p:pic>
      <p:sp>
        <p:nvSpPr>
          <p:cNvPr id="413" name="Google Shape;413;p54"/>
          <p:cNvSpPr/>
          <p:nvPr/>
        </p:nvSpPr>
        <p:spPr>
          <a:xfrm rot="2384893">
            <a:off x="3917033" y="2285770"/>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14" name="Google Shape;414;p54"/>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420" name="Google Shape;420;p55"/>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Homepage</a:t>
            </a:r>
            <a:endParaRPr/>
          </a:p>
        </p:txBody>
      </p:sp>
      <p:sp>
        <p:nvSpPr>
          <p:cNvPr id="421" name="Google Shape;421;p55"/>
          <p:cNvSpPr txBox="1"/>
          <p:nvPr/>
        </p:nvSpPr>
        <p:spPr>
          <a:xfrm>
            <a:off x="4690939" y="1639170"/>
            <a:ext cx="1693171" cy="63835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1500"/>
              <a:buFont typeface="Arial"/>
              <a:buNone/>
            </a:pPr>
            <a:r>
              <a:rPr lang="pt-PT" sz="1500">
                <a:solidFill>
                  <a:schemeClr val="lt1"/>
                </a:solidFill>
                <a:latin typeface="Work Sans"/>
                <a:ea typeface="Work Sans"/>
                <a:cs typeface="Work Sans"/>
                <a:sym typeface="Work Sans"/>
              </a:rPr>
              <a:t>Random EPCL Pictogram</a:t>
            </a:r>
            <a:endParaRPr sz="1500">
              <a:solidFill>
                <a:schemeClr val="lt1"/>
              </a:solidFill>
              <a:latin typeface="Work Sans"/>
              <a:ea typeface="Work Sans"/>
              <a:cs typeface="Work Sans"/>
              <a:sym typeface="Work Sans"/>
            </a:endParaRPr>
          </a:p>
        </p:txBody>
      </p:sp>
      <p:sp>
        <p:nvSpPr>
          <p:cNvPr id="422" name="Google Shape;422;p55"/>
          <p:cNvSpPr txBox="1"/>
          <p:nvPr/>
        </p:nvSpPr>
        <p:spPr>
          <a:xfrm>
            <a:off x="6875938" y="1639169"/>
            <a:ext cx="1806728" cy="638351"/>
          </a:xfrm>
          <a:prstGeom prst="rect">
            <a:avLst/>
          </a:prstGeom>
          <a:noFill/>
          <a:ln>
            <a:noFill/>
          </a:ln>
        </p:spPr>
        <p:txBody>
          <a:bodyPr anchorCtr="0" anchor="t" bIns="45700" lIns="91425" spcFirstLastPara="1" rIns="91425" wrap="square" tIns="45700">
            <a:normAutofit fontScale="62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Audion and  visual reinforcement </a:t>
            </a:r>
            <a:endParaRPr/>
          </a:p>
        </p:txBody>
      </p:sp>
      <p:pic>
        <p:nvPicPr>
          <p:cNvPr id="423" name="Google Shape;423;p55"/>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sp>
        <p:nvSpPr>
          <p:cNvPr id="424" name="Google Shape;424;p55"/>
          <p:cNvSpPr/>
          <p:nvPr/>
        </p:nvSpPr>
        <p:spPr>
          <a:xfrm rot="2384893">
            <a:off x="3859882" y="2954511"/>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25" name="Google Shape;425;p55"/>
          <p:cNvPicPr preferRelativeResize="0"/>
          <p:nvPr/>
        </p:nvPicPr>
        <p:blipFill rotWithShape="1">
          <a:blip r:embed="rId4">
            <a:alphaModFix/>
          </a:blip>
          <a:srcRect b="0" l="0" r="0" t="0"/>
          <a:stretch/>
        </p:blipFill>
        <p:spPr>
          <a:xfrm>
            <a:off x="4654494" y="2314751"/>
            <a:ext cx="1729616" cy="3743325"/>
          </a:xfrm>
          <a:prstGeom prst="rect">
            <a:avLst/>
          </a:prstGeom>
          <a:noFill/>
          <a:ln>
            <a:noFill/>
          </a:ln>
        </p:spPr>
      </p:pic>
      <p:pic>
        <p:nvPicPr>
          <p:cNvPr id="426" name="Google Shape;426;p55"/>
          <p:cNvPicPr preferRelativeResize="0"/>
          <p:nvPr/>
        </p:nvPicPr>
        <p:blipFill rotWithShape="1">
          <a:blip r:embed="rId5">
            <a:alphaModFix/>
          </a:blip>
          <a:srcRect b="0" l="0" r="0" t="0"/>
          <a:stretch/>
        </p:blipFill>
        <p:spPr>
          <a:xfrm>
            <a:off x="6839493" y="2314750"/>
            <a:ext cx="1729616" cy="3743325"/>
          </a:xfrm>
          <a:prstGeom prst="rect">
            <a:avLst/>
          </a:prstGeom>
          <a:noFill/>
          <a:ln>
            <a:noFill/>
          </a:ln>
        </p:spPr>
      </p:pic>
      <p:pic>
        <p:nvPicPr>
          <p:cNvPr id="427" name="Google Shape;427;p55"/>
          <p:cNvPicPr preferRelativeResize="0"/>
          <p:nvPr/>
        </p:nvPicPr>
        <p:blipFill rotWithShape="1">
          <a:blip r:embed="rId6">
            <a:alphaModFix/>
          </a:blip>
          <a:srcRect b="0" l="0" r="0" t="0"/>
          <a:stretch/>
        </p:blipFill>
        <p:spPr>
          <a:xfrm>
            <a:off x="9024492" y="2277520"/>
            <a:ext cx="1729617" cy="3743326"/>
          </a:xfrm>
          <a:prstGeom prst="rect">
            <a:avLst/>
          </a:prstGeom>
          <a:noFill/>
          <a:ln>
            <a:noFill/>
          </a:ln>
        </p:spPr>
      </p:pic>
      <p:sp>
        <p:nvSpPr>
          <p:cNvPr id="428" name="Google Shape;428;p55"/>
          <p:cNvSpPr txBox="1"/>
          <p:nvPr/>
        </p:nvSpPr>
        <p:spPr>
          <a:xfrm>
            <a:off x="8985936" y="1639168"/>
            <a:ext cx="1806728" cy="638351"/>
          </a:xfrm>
          <a:prstGeom prst="rect">
            <a:avLst/>
          </a:prstGeom>
          <a:noFill/>
          <a:ln>
            <a:noFill/>
          </a:ln>
        </p:spPr>
        <p:txBody>
          <a:bodyPr anchorCtr="0" anchor="t" bIns="45700" lIns="91425" spcFirstLastPara="1" rIns="91425" wrap="square" tIns="45700">
            <a:normAutofit fontScale="55000" lnSpcReduction="20000"/>
          </a:bodyPr>
          <a:lstStyle/>
          <a:p>
            <a:pPr indent="0" lvl="0" marL="0" marR="0" rtl="0" algn="l">
              <a:lnSpc>
                <a:spcPct val="90000"/>
              </a:lnSpc>
              <a:spcBef>
                <a:spcPts val="0"/>
              </a:spcBef>
              <a:spcAft>
                <a:spcPts val="0"/>
              </a:spcAft>
              <a:buClr>
                <a:schemeClr val="lt1"/>
              </a:buClr>
              <a:buSzPct val="100000"/>
              <a:buFont typeface="Arial"/>
              <a:buNone/>
            </a:pPr>
            <a:r>
              <a:rPr lang="pt-PT" sz="2400">
                <a:solidFill>
                  <a:schemeClr val="lt1"/>
                </a:solidFill>
                <a:latin typeface="Work Sans"/>
                <a:ea typeface="Work Sans"/>
                <a:cs typeface="Work Sans"/>
                <a:sym typeface="Work Sans"/>
              </a:rPr>
              <a:t>Click in the correct answer and check the result</a:t>
            </a:r>
            <a:endParaRPr sz="2400">
              <a:solidFill>
                <a:schemeClr val="lt1"/>
              </a:solidFill>
              <a:latin typeface="Work Sans"/>
              <a:ea typeface="Work Sans"/>
              <a:cs typeface="Work Sans"/>
              <a:sym typeface="Work Sans"/>
            </a:endParaRPr>
          </a:p>
        </p:txBody>
      </p:sp>
      <p:pic>
        <p:nvPicPr>
          <p:cNvPr id="429" name="Google Shape;429;p55"/>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5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The App</a:t>
            </a:r>
            <a:endParaRPr/>
          </a:p>
        </p:txBody>
      </p:sp>
      <p:sp>
        <p:nvSpPr>
          <p:cNvPr id="435" name="Google Shape;435;p56"/>
          <p:cNvSpPr txBox="1"/>
          <p:nvPr>
            <p:ph idx="1" type="body"/>
          </p:nvPr>
        </p:nvSpPr>
        <p:spPr>
          <a:xfrm>
            <a:off x="2560711" y="1676400"/>
            <a:ext cx="1638400" cy="6383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500"/>
              <a:buNone/>
            </a:pPr>
            <a:r>
              <a:rPr lang="pt-PT" sz="1500"/>
              <a:t>Homepage</a:t>
            </a:r>
            <a:endParaRPr/>
          </a:p>
        </p:txBody>
      </p:sp>
      <p:pic>
        <p:nvPicPr>
          <p:cNvPr id="436" name="Google Shape;436;p56"/>
          <p:cNvPicPr preferRelativeResize="0"/>
          <p:nvPr/>
        </p:nvPicPr>
        <p:blipFill rotWithShape="1">
          <a:blip r:embed="rId3">
            <a:alphaModFix/>
          </a:blip>
          <a:srcRect b="0" l="0" r="0" t="0"/>
          <a:stretch/>
        </p:blipFill>
        <p:spPr>
          <a:xfrm>
            <a:off x="2560711" y="2333222"/>
            <a:ext cx="1729616" cy="3743325"/>
          </a:xfrm>
          <a:prstGeom prst="rect">
            <a:avLst/>
          </a:prstGeom>
          <a:noFill/>
          <a:ln>
            <a:noFill/>
          </a:ln>
        </p:spPr>
      </p:pic>
      <p:sp>
        <p:nvSpPr>
          <p:cNvPr id="437" name="Google Shape;437;p56"/>
          <p:cNvSpPr/>
          <p:nvPr/>
        </p:nvSpPr>
        <p:spPr>
          <a:xfrm rot="2384893">
            <a:off x="3793251" y="3797474"/>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38" name="Google Shape;438;p56"/>
          <p:cNvPicPr preferRelativeResize="0"/>
          <p:nvPr/>
        </p:nvPicPr>
        <p:blipFill rotWithShape="1">
          <a:blip r:embed="rId4">
            <a:alphaModFix/>
          </a:blip>
          <a:srcRect b="0" l="0" r="0" t="0"/>
          <a:stretch/>
        </p:blipFill>
        <p:spPr>
          <a:xfrm>
            <a:off x="4850546" y="2333222"/>
            <a:ext cx="1729617" cy="3743325"/>
          </a:xfrm>
          <a:prstGeom prst="rect">
            <a:avLst/>
          </a:prstGeom>
          <a:noFill/>
          <a:ln>
            <a:noFill/>
          </a:ln>
        </p:spPr>
      </p:pic>
      <p:sp>
        <p:nvSpPr>
          <p:cNvPr id="439" name="Google Shape;439;p56"/>
          <p:cNvSpPr txBox="1"/>
          <p:nvPr/>
        </p:nvSpPr>
        <p:spPr>
          <a:xfrm>
            <a:off x="4850546" y="1676399"/>
            <a:ext cx="1638400" cy="63835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90000"/>
              </a:lnSpc>
              <a:spcBef>
                <a:spcPts val="0"/>
              </a:spcBef>
              <a:spcAft>
                <a:spcPts val="0"/>
              </a:spcAft>
              <a:buClr>
                <a:schemeClr val="lt1"/>
              </a:buClr>
              <a:buSzPct val="100000"/>
              <a:buFont typeface="Arial"/>
              <a:buNone/>
            </a:pPr>
            <a:r>
              <a:rPr lang="pt-PT" sz="1500">
                <a:solidFill>
                  <a:schemeClr val="lt1"/>
                </a:solidFill>
                <a:latin typeface="Work Sans"/>
                <a:ea typeface="Work Sans"/>
                <a:cs typeface="Work Sans"/>
                <a:sym typeface="Work Sans"/>
              </a:rPr>
              <a:t>Online games that can be used to lear the EPCL and vocabulary</a:t>
            </a:r>
            <a:endParaRPr sz="1500">
              <a:solidFill>
                <a:schemeClr val="lt1"/>
              </a:solidFill>
              <a:latin typeface="Work Sans"/>
              <a:ea typeface="Work Sans"/>
              <a:cs typeface="Work Sans"/>
              <a:sym typeface="Work Sans"/>
            </a:endParaRPr>
          </a:p>
        </p:txBody>
      </p:sp>
      <p:sp>
        <p:nvSpPr>
          <p:cNvPr id="440" name="Google Shape;440;p56"/>
          <p:cNvSpPr txBox="1"/>
          <p:nvPr/>
        </p:nvSpPr>
        <p:spPr>
          <a:xfrm>
            <a:off x="7101826" y="3429000"/>
            <a:ext cx="4379179"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pt-PT" sz="1800" u="sng">
                <a:solidFill>
                  <a:schemeClr val="dk1"/>
                </a:solidFill>
                <a:latin typeface="Calibri"/>
                <a:ea typeface="Calibri"/>
                <a:cs typeface="Calibri"/>
                <a:sym typeface="Calibri"/>
                <a:hlinkClick r:id="rId5">
                  <a:extLst>
                    <a:ext uri="{A12FA001-AC4F-418D-AE19-62706E023703}">
                      <ahyp:hlinkClr val="tx"/>
                    </a:ext>
                  </a:extLst>
                </a:hlinkClick>
              </a:rPr>
              <a:t>https://www.tec4everyone2us.eu/c%C3%B3pia-coming-soon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56"/>
          <p:cNvSpPr/>
          <p:nvPr/>
        </p:nvSpPr>
        <p:spPr>
          <a:xfrm>
            <a:off x="8794373" y="2015808"/>
            <a:ext cx="228600" cy="1042987"/>
          </a:xfrm>
          <a:prstGeom prst="downArrow">
            <a:avLst>
              <a:gd fmla="val 50000" name="adj1"/>
              <a:gd fmla="val 50000" name="adj2"/>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442" name="Google Shape;442;p56"/>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Group work – 1h</a:t>
            </a:r>
            <a:endParaRPr/>
          </a:p>
        </p:txBody>
      </p:sp>
      <p:sp>
        <p:nvSpPr>
          <p:cNvPr id="448" name="Google Shape;448;p5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Divided in groups try the app, the app games and the online games. </a:t>
            </a:r>
            <a:endParaRPr/>
          </a:p>
          <a:p>
            <a:pPr indent="-228600" lvl="0" marL="228600" rtl="0" algn="l">
              <a:lnSpc>
                <a:spcPct val="90000"/>
              </a:lnSpc>
              <a:spcBef>
                <a:spcPts val="1000"/>
              </a:spcBef>
              <a:spcAft>
                <a:spcPts val="0"/>
              </a:spcAft>
              <a:buClr>
                <a:schemeClr val="lt1"/>
              </a:buClr>
              <a:buSzPts val="2400"/>
              <a:buChar char="•"/>
            </a:pPr>
            <a:r>
              <a:rPr lang="pt-PT"/>
              <a:t>1 – Make a list of activities that can use the EPCL, the App, the App games and the online games.</a:t>
            </a:r>
            <a:endParaRPr/>
          </a:p>
          <a:p>
            <a:pPr indent="-228600" lvl="0" marL="228600" rtl="0" algn="l">
              <a:lnSpc>
                <a:spcPct val="90000"/>
              </a:lnSpc>
              <a:spcBef>
                <a:spcPts val="1000"/>
              </a:spcBef>
              <a:spcAft>
                <a:spcPts val="0"/>
              </a:spcAft>
              <a:buClr>
                <a:schemeClr val="lt1"/>
              </a:buClr>
              <a:buSzPts val="2400"/>
              <a:buChar char="•"/>
            </a:pPr>
            <a:r>
              <a:rPr lang="pt-PT"/>
              <a:t>2 – Make a rating of the best software to use with learners (App, App Games or Online Games).</a:t>
            </a:r>
            <a:endParaRPr/>
          </a:p>
        </p:txBody>
      </p:sp>
      <p:pic>
        <p:nvPicPr>
          <p:cNvPr id="449" name="Google Shape;449;p5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Calibri"/>
              <a:buNone/>
            </a:pPr>
            <a:r>
              <a:rPr b="0" i="0" lang="pt-PT" sz="3200" u="none" strike="noStrike">
                <a:solidFill>
                  <a:srgbClr val="FFFFFF"/>
                </a:solidFill>
                <a:latin typeface="Calibri"/>
                <a:ea typeface="Calibri"/>
                <a:cs typeface="Calibri"/>
                <a:sym typeface="Calibri"/>
              </a:rPr>
              <a:t>Asynchronous Activity</a:t>
            </a:r>
            <a:endParaRPr/>
          </a:p>
        </p:txBody>
      </p:sp>
      <p:sp>
        <p:nvSpPr>
          <p:cNvPr id="455" name="Google Shape;455;p58"/>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Create a post evaluating the App materials and online materials of TEC++US 2.0.</a:t>
            </a:r>
            <a:endParaRPr/>
          </a:p>
          <a:p>
            <a:pPr indent="-228600" lvl="0" marL="228600" rtl="0" algn="l">
              <a:lnSpc>
                <a:spcPct val="90000"/>
              </a:lnSpc>
              <a:spcBef>
                <a:spcPts val="1000"/>
              </a:spcBef>
              <a:spcAft>
                <a:spcPts val="0"/>
              </a:spcAft>
              <a:buClr>
                <a:schemeClr val="lt1"/>
              </a:buClr>
              <a:buSzPts val="2400"/>
              <a:buChar char="•"/>
            </a:pPr>
            <a:r>
              <a:rPr lang="pt-PT"/>
              <a:t>Include some sugestions to improve the materials. </a:t>
            </a:r>
            <a:endParaRPr/>
          </a:p>
        </p:txBody>
      </p:sp>
      <p:pic>
        <p:nvPicPr>
          <p:cNvPr id="456" name="Google Shape;456;p5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59"/>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Autofit/>
          </a:bodyPr>
          <a:lstStyle/>
          <a:p>
            <a:pPr indent="0" lvl="0" marL="720090" marR="720090" rtl="0" algn="ctr">
              <a:lnSpc>
                <a:spcPct val="90000"/>
              </a:lnSpc>
              <a:spcBef>
                <a:spcPts val="0"/>
              </a:spcBef>
              <a:spcAft>
                <a:spcPts val="0"/>
              </a:spcAft>
              <a:buClr>
                <a:schemeClr val="lt1"/>
              </a:buClr>
              <a:buSzPts val="3400"/>
              <a:buFont typeface="Arial"/>
              <a:buNone/>
            </a:pPr>
            <a:r>
              <a:rPr b="0" i="0" lang="pt-PT" sz="3400" u="none" strike="noStrike">
                <a:latin typeface="Arial"/>
                <a:ea typeface="Arial"/>
                <a:cs typeface="Arial"/>
                <a:sym typeface="Arial"/>
              </a:rPr>
              <a:t> 4. Complementary materials to the TEC++US application and activities planned for teaching with the use of augmentative and alternative learning and communication pictograms.</a:t>
            </a:r>
            <a:endParaRPr sz="3400"/>
          </a:p>
        </p:txBody>
      </p:sp>
      <p:pic>
        <p:nvPicPr>
          <p:cNvPr id="462" name="Google Shape;462;p59"/>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Board Games with Pictograms</a:t>
            </a:r>
            <a:endParaRPr/>
          </a:p>
        </p:txBody>
      </p:sp>
      <p:sp>
        <p:nvSpPr>
          <p:cNvPr id="468" name="Google Shape;468;p60"/>
          <p:cNvSpPr txBox="1"/>
          <p:nvPr>
            <p:ph idx="1" type="body"/>
          </p:nvPr>
        </p:nvSpPr>
        <p:spPr>
          <a:xfrm>
            <a:off x="1042988" y="1861962"/>
            <a:ext cx="10758488" cy="4473751"/>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Universal Understanding</a:t>
            </a:r>
            <a:r>
              <a:rPr b="0" i="0" lang="pt-PT">
                <a:latin typeface="Arial"/>
                <a:ea typeface="Arial"/>
                <a:cs typeface="Arial"/>
                <a:sym typeface="Arial"/>
              </a:rPr>
              <a:t>: Pictograms transcend language barriers, making it easier for players of different backgrounds to understand game mechanics and rules.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Inclusive Gameplay</a:t>
            </a:r>
            <a:r>
              <a:rPr b="0" i="0" lang="pt-PT">
                <a:latin typeface="Arial"/>
                <a:ea typeface="Arial"/>
                <a:cs typeface="Arial"/>
                <a:sym typeface="Arial"/>
              </a:rPr>
              <a:t>: Pictograms create an inclusive environment, allowing players of all ages and literacy levels to participate and enjoy the game.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Visual Learning</a:t>
            </a:r>
            <a:r>
              <a:rPr b="0" i="0" lang="pt-PT">
                <a:latin typeface="Arial"/>
                <a:ea typeface="Arial"/>
                <a:cs typeface="Arial"/>
                <a:sym typeface="Arial"/>
              </a:rPr>
              <a:t>: Pictograms enhance visual learning, aiding players in grasping concepts, strategies, and objectives quickly.</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Cognitive Development</a:t>
            </a:r>
            <a:r>
              <a:rPr b="0" i="0" lang="pt-PT">
                <a:latin typeface="Arial"/>
                <a:ea typeface="Arial"/>
                <a:cs typeface="Arial"/>
                <a:sym typeface="Arial"/>
              </a:rPr>
              <a:t>: Engaging with pictograms stimulates cognitive skills, such as pattern recognition, critical thinking, and problem-solving.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Accessible Education</a:t>
            </a:r>
            <a:r>
              <a:rPr b="0" i="0" lang="pt-PT">
                <a:latin typeface="Arial"/>
                <a:ea typeface="Arial"/>
                <a:cs typeface="Arial"/>
                <a:sym typeface="Arial"/>
              </a:rPr>
              <a:t>: Pictogram-based games can serve as educational tools for teaching various subjects, making learning more engaging and interactive.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Social Interaction</a:t>
            </a:r>
            <a:r>
              <a:rPr b="0" i="0" lang="pt-PT">
                <a:latin typeface="Arial"/>
                <a:ea typeface="Arial"/>
                <a:cs typeface="Arial"/>
                <a:sym typeface="Arial"/>
              </a:rPr>
              <a:t>: Board games with pictograms encourage face-to-face interaction, fostering communication and social skills among players.</a:t>
            </a:r>
            <a:endParaRPr/>
          </a:p>
        </p:txBody>
      </p:sp>
      <p:pic>
        <p:nvPicPr>
          <p:cNvPr id="469" name="Google Shape;469;p6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16"/>
          <p:cNvSpPr txBox="1"/>
          <p:nvPr>
            <p:ph type="ctrTitle"/>
          </p:nvPr>
        </p:nvSpPr>
        <p:spPr>
          <a:xfrm>
            <a:off x="1927654" y="2131540"/>
            <a:ext cx="8336692" cy="3089189"/>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Calibri"/>
              <a:buNone/>
            </a:pPr>
            <a:r>
              <a:rPr b="0" i="0" lang="pt-PT" sz="4000" u="none" strike="noStrike">
                <a:solidFill>
                  <a:srgbClr val="FFFFFF"/>
                </a:solidFill>
                <a:latin typeface="Calibri"/>
                <a:ea typeface="Calibri"/>
                <a:cs typeface="Calibri"/>
                <a:sym typeface="Calibri"/>
              </a:rPr>
              <a:t>1. </a:t>
            </a:r>
            <a:r>
              <a:rPr lang="pt-PT" sz="4000">
                <a:solidFill>
                  <a:srgbClr val="FFFFFF"/>
                </a:solidFill>
                <a:latin typeface="Calibri"/>
                <a:ea typeface="Calibri"/>
                <a:cs typeface="Calibri"/>
                <a:sym typeface="Calibri"/>
              </a:rPr>
              <a:t>Zrozumienie edukacji włączającej</a:t>
            </a:r>
            <a:endParaRPr sz="4000">
              <a:solidFill>
                <a:schemeClr val="lt1"/>
              </a:solidFill>
              <a:latin typeface="Arial"/>
              <a:ea typeface="Arial"/>
              <a:cs typeface="Arial"/>
              <a:sym typeface="Arial"/>
            </a:endParaRPr>
          </a:p>
        </p:txBody>
      </p:sp>
      <p:pic>
        <p:nvPicPr>
          <p:cNvPr id="78" name="Google Shape;78;p16"/>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6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Board Game</a:t>
            </a:r>
            <a:endParaRPr/>
          </a:p>
        </p:txBody>
      </p:sp>
      <p:sp>
        <p:nvSpPr>
          <p:cNvPr id="475" name="Google Shape;475;p61"/>
          <p:cNvSpPr txBox="1"/>
          <p:nvPr>
            <p:ph idx="1" type="body"/>
          </p:nvPr>
        </p:nvSpPr>
        <p:spPr>
          <a:xfrm>
            <a:off x="898297" y="1409897"/>
            <a:ext cx="10395405" cy="467377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FFFFFF"/>
              </a:buClr>
              <a:buSzPts val="1200"/>
              <a:buNone/>
            </a:pPr>
            <a:r>
              <a:rPr b="0" i="0" lang="pt-PT" sz="1200" cap="none">
                <a:solidFill>
                  <a:srgbClr val="FFFFFF"/>
                </a:solidFill>
                <a:latin typeface="Arial"/>
                <a:ea typeface="Arial"/>
                <a:cs typeface="Arial"/>
                <a:sym typeface="Arial"/>
              </a:rPr>
              <a:t>NUMBER OF PLAYERS: 2 TO 4</a:t>
            </a:r>
            <a:endParaRPr/>
          </a:p>
          <a:p>
            <a:pPr indent="0" lvl="0" marL="0" rtl="0" algn="l">
              <a:lnSpc>
                <a:spcPct val="90000"/>
              </a:lnSpc>
              <a:spcBef>
                <a:spcPts val="1000"/>
              </a:spcBef>
              <a:spcAft>
                <a:spcPts val="0"/>
              </a:spcAft>
              <a:buClr>
                <a:schemeClr val="lt1"/>
              </a:buClr>
              <a:buSzPts val="1200"/>
              <a:buNone/>
            </a:pPr>
            <a:r>
              <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EQUIPMENT: GAME BOARD * ONE DICE * 4 MARKER CHIPS</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OBJECTIVE: TO BE THE FIRST PLAYER OR REACH THE FINISH </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SET-UP: PLACE THE BOARD IN THE CENTER OF THE PLAY AREA, WITH THE DICE NEAR IT. EACH PLAYER OR TEAM TAKES ONE MARKER CHIPS, TO BE PLACED IN THE START.</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DECIDE WHO WILL THE START PALYING AND THE ORDER OF EACH PLAYER.</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PLAY: </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1 - EACH PLAYER TAKES A TURN TO PLAY;</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2 - A PLAYER FIRST ROLLS THE DICE. THE PLAYER MUST THEN PLACE IT´S MARKER CHIPS ON THE PICTOGRAM CORREPONDENT TO THE NUMBER ROLLED IN THE DICE;</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3 - THE PLAYER WILL HAVE TO SAY THE CORRECT SENTENCE OR WORK CORREPONDENT TO THE PICTOGRAM WERE IT'S MARKER CHIP LANDED;</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4 - IF THE PLAYER SAYS THE CORRECT SENTENCE OR WORD IT WILL PLAY FROM WERE IT STANDS IN THE NEXT TURN, IF NOT IT WILL GET ONE HOUSE BACK IN THE GAME BOARD.</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5 - THE FIRST PALYER TO ARRIVE TO THE FINISH WILL WIN THE GAME.</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ALTERNATIVE FOR BEGINERS:</a:t>
            </a:r>
            <a:endParaRPr sz="1200" cap="none">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200"/>
              <a:buChar char="•"/>
            </a:pPr>
            <a:r>
              <a:rPr b="0" i="0" lang="pt-PT" sz="1200" cap="none">
                <a:solidFill>
                  <a:srgbClr val="FFFFFF"/>
                </a:solidFill>
                <a:latin typeface="Arial"/>
                <a:ea typeface="Arial"/>
                <a:cs typeface="Arial"/>
                <a:sym typeface="Arial"/>
              </a:rPr>
              <a:t>YOU CAN INSTALL TEC++US APP OR GO TO </a:t>
            </a:r>
            <a:r>
              <a:rPr b="0" i="0" lang="pt-PT" sz="1200" u="sng" cap="none">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sz="1200" cap="none">
                <a:solidFill>
                  <a:srgbClr val="FFFFFF"/>
                </a:solidFill>
                <a:latin typeface="Arial"/>
                <a:ea typeface="Arial"/>
                <a:cs typeface="Arial"/>
                <a:sym typeface="Arial"/>
              </a:rPr>
              <a:t> TO CHECK IF THE IMAGES/WORDS AND SPEACH BEFORE ANSWERING.</a:t>
            </a:r>
            <a:endParaRPr sz="1200" cap="none">
              <a:solidFill>
                <a:srgbClr val="FFFFFF"/>
              </a:solidFill>
              <a:latin typeface="Arial"/>
              <a:ea typeface="Arial"/>
              <a:cs typeface="Arial"/>
              <a:sym typeface="Arial"/>
            </a:endParaRPr>
          </a:p>
          <a:p>
            <a:pPr indent="-152400" lvl="0" marL="228600" rtl="0" algn="l">
              <a:lnSpc>
                <a:spcPct val="90000"/>
              </a:lnSpc>
              <a:spcBef>
                <a:spcPts val="1000"/>
              </a:spcBef>
              <a:spcAft>
                <a:spcPts val="0"/>
              </a:spcAft>
              <a:buClr>
                <a:schemeClr val="lt1"/>
              </a:buClr>
              <a:buSzPts val="1200"/>
              <a:buNone/>
            </a:pPr>
            <a:r>
              <a:t/>
            </a:r>
            <a:endParaRPr sz="1200">
              <a:latin typeface="Arial"/>
              <a:ea typeface="Arial"/>
              <a:cs typeface="Arial"/>
              <a:sym typeface="Arial"/>
            </a:endParaRPr>
          </a:p>
        </p:txBody>
      </p:sp>
      <p:pic>
        <p:nvPicPr>
          <p:cNvPr id="476" name="Google Shape;476;p61"/>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TEC++US 2.0 Board Game</a:t>
            </a:r>
            <a:endParaRPr/>
          </a:p>
        </p:txBody>
      </p:sp>
      <p:pic>
        <p:nvPicPr>
          <p:cNvPr id="482" name="Google Shape;482;p62"/>
          <p:cNvPicPr preferRelativeResize="0"/>
          <p:nvPr/>
        </p:nvPicPr>
        <p:blipFill rotWithShape="1">
          <a:blip r:embed="rId3">
            <a:alphaModFix/>
          </a:blip>
          <a:srcRect b="0" l="0" r="0" t="0"/>
          <a:stretch/>
        </p:blipFill>
        <p:spPr>
          <a:xfrm>
            <a:off x="2072208" y="1243013"/>
            <a:ext cx="7772400" cy="5492373"/>
          </a:xfrm>
          <a:prstGeom prst="rect">
            <a:avLst/>
          </a:prstGeom>
          <a:noFill/>
          <a:ln>
            <a:noFill/>
          </a:ln>
        </p:spPr>
      </p:pic>
      <p:pic>
        <p:nvPicPr>
          <p:cNvPr id="483" name="Google Shape;483;p62"/>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3"/>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b="0" i="0" lang="pt-PT" sz="3000">
                <a:latin typeface="Arial"/>
                <a:ea typeface="Arial"/>
                <a:cs typeface="Arial"/>
                <a:sym typeface="Arial"/>
              </a:rPr>
              <a:t>Incorporating both board games with pictograms and online applications with pictograms and correct answers can provide a comprehensive and engaging learning experience, catering to different learning styles and preferences while promoting accessibility and interactive education.</a:t>
            </a:r>
            <a:endParaRPr sz="3000">
              <a:latin typeface="Arial"/>
              <a:ea typeface="Arial"/>
              <a:cs typeface="Arial"/>
              <a:sym typeface="Arial"/>
            </a:endParaRPr>
          </a:p>
        </p:txBody>
      </p:sp>
      <p:pic>
        <p:nvPicPr>
          <p:cNvPr id="489" name="Google Shape;489;p6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p6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Dice Game with Pictograms on Each Face:</a:t>
            </a:r>
            <a:endParaRPr>
              <a:latin typeface="Arial"/>
              <a:ea typeface="Arial"/>
              <a:cs typeface="Arial"/>
              <a:sym typeface="Arial"/>
            </a:endParaRPr>
          </a:p>
        </p:txBody>
      </p:sp>
      <p:sp>
        <p:nvSpPr>
          <p:cNvPr id="495" name="Google Shape;495;p64"/>
          <p:cNvSpPr txBox="1"/>
          <p:nvPr>
            <p:ph idx="1" type="body"/>
          </p:nvPr>
        </p:nvSpPr>
        <p:spPr>
          <a:xfrm>
            <a:off x="1560349" y="1404454"/>
            <a:ext cx="10066791" cy="4679219"/>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Clear Instructions</a:t>
            </a:r>
            <a:r>
              <a:rPr b="0" i="0" lang="pt-PT">
                <a:latin typeface="Arial"/>
                <a:ea typeface="Arial"/>
                <a:cs typeface="Arial"/>
                <a:sym typeface="Arial"/>
              </a:rPr>
              <a:t>: Pictograms on each face of the dice provide clear and intuitive instructions for gameplay, reducing confusion and ensuring a smooth gaming experience.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Quick Learning</a:t>
            </a:r>
            <a:r>
              <a:rPr b="0" i="0" lang="pt-PT">
                <a:latin typeface="Arial"/>
                <a:ea typeface="Arial"/>
                <a:cs typeface="Arial"/>
                <a:sym typeface="Arial"/>
              </a:rPr>
              <a:t>: Players can quickly understand and remember the rules associated with each pictogram, enabling faster gameplay and reducing the learning curve.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Inclusive Gameplay</a:t>
            </a:r>
            <a:r>
              <a:rPr b="0" i="0" lang="pt-PT">
                <a:latin typeface="Arial"/>
                <a:ea typeface="Arial"/>
                <a:cs typeface="Arial"/>
                <a:sym typeface="Arial"/>
              </a:rPr>
              <a:t>: Pictogram dice allow players with varying levels of literacy and language proficiency to participate and enjoy the game on equal footing.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Engaging Visuals</a:t>
            </a:r>
            <a:r>
              <a:rPr b="0" i="0" lang="pt-PT">
                <a:latin typeface="Arial"/>
                <a:ea typeface="Arial"/>
                <a:cs typeface="Arial"/>
                <a:sym typeface="Arial"/>
              </a:rPr>
              <a:t>: Colorful and engaging pictograms add a visual appeal to the game, making it more attractive and captivating for players.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Enhanced Creativity</a:t>
            </a:r>
            <a:r>
              <a:rPr b="0" i="0" lang="pt-PT">
                <a:latin typeface="Arial"/>
                <a:ea typeface="Arial"/>
                <a:cs typeface="Arial"/>
                <a:sym typeface="Arial"/>
              </a:rPr>
              <a:t>: Pictogram dice encourage creative thinking as players come up with strategies and decisions based on the visual cues provided.</a:t>
            </a:r>
            <a:endParaRPr/>
          </a:p>
          <a:p>
            <a:pPr indent="-87629" lvl="0" marL="228600" rtl="0" algn="l">
              <a:lnSpc>
                <a:spcPct val="90000"/>
              </a:lnSpc>
              <a:spcBef>
                <a:spcPts val="1000"/>
              </a:spcBef>
              <a:spcAft>
                <a:spcPts val="0"/>
              </a:spcAft>
              <a:buClr>
                <a:schemeClr val="lt1"/>
              </a:buClr>
              <a:buSzPct val="100000"/>
              <a:buNone/>
            </a:pPr>
            <a:r>
              <a:t/>
            </a:r>
            <a:endParaRPr>
              <a:latin typeface="Arial"/>
              <a:ea typeface="Arial"/>
              <a:cs typeface="Arial"/>
              <a:sym typeface="Arial"/>
            </a:endParaRPr>
          </a:p>
        </p:txBody>
      </p:sp>
      <p:pic>
        <p:nvPicPr>
          <p:cNvPr id="496" name="Google Shape;496;p6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6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Dice</a:t>
            </a:r>
            <a:endParaRPr/>
          </a:p>
        </p:txBody>
      </p:sp>
      <p:sp>
        <p:nvSpPr>
          <p:cNvPr id="502" name="Google Shape;502;p65"/>
          <p:cNvSpPr txBox="1"/>
          <p:nvPr>
            <p:ph idx="1" type="body"/>
          </p:nvPr>
        </p:nvSpPr>
        <p:spPr>
          <a:xfrm>
            <a:off x="1560349" y="2290587"/>
            <a:ext cx="10066791" cy="3836433"/>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FFFFFF"/>
              </a:buClr>
              <a:buSzPct val="100000"/>
              <a:buNone/>
            </a:pPr>
            <a:r>
              <a:rPr b="0" i="0" lang="pt-PT">
                <a:solidFill>
                  <a:srgbClr val="FFFFFF"/>
                </a:solidFill>
                <a:latin typeface="Arial"/>
                <a:ea typeface="Arial"/>
                <a:cs typeface="Arial"/>
                <a:sym typeface="Arial"/>
              </a:rPr>
              <a:t>INSCTRUCTIONS</a:t>
            </a:r>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Help students practice their vocabulary using the European Pictographic Language of Communication (EPCL).</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Print, cut and assemble the dices.</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Ask students to roll the dice(s) with the sentences/words you want them to learn.</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This engaging activity is perfect for a language learning.</a:t>
            </a:r>
            <a:endParaRPr>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ct val="100000"/>
              <a:buChar char="•"/>
            </a:pPr>
            <a:r>
              <a:rPr b="0" i="0" lang="pt-PT">
                <a:solidFill>
                  <a:srgbClr val="FFFFFF"/>
                </a:solidFill>
                <a:latin typeface="Arial"/>
                <a:ea typeface="Arial"/>
                <a:cs typeface="Arial"/>
                <a:sym typeface="Arial"/>
              </a:rPr>
              <a:t>Complementary to the usage of the dices you can download TEC++US App or go to </a:t>
            </a:r>
            <a:r>
              <a:rPr b="0" i="0" lang="pt-PT" u="sng">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a:solidFill>
                  <a:srgbClr val="FFFFFF"/>
                </a:solidFill>
                <a:latin typeface="Arial"/>
                <a:ea typeface="Arial"/>
                <a:cs typeface="Arial"/>
                <a:sym typeface="Arial"/>
              </a:rPr>
              <a:t> to check the correct pronunciation and check for more activities and games using the EPCL.</a:t>
            </a:r>
            <a:endParaRPr>
              <a:solidFill>
                <a:srgbClr val="FFFFFF"/>
              </a:solidFill>
              <a:latin typeface="Arial"/>
              <a:ea typeface="Arial"/>
              <a:cs typeface="Arial"/>
              <a:sym typeface="Arial"/>
            </a:endParaRPr>
          </a:p>
          <a:p>
            <a:pPr indent="-87629" lvl="0" marL="228600" rtl="0" algn="l">
              <a:lnSpc>
                <a:spcPct val="90000"/>
              </a:lnSpc>
              <a:spcBef>
                <a:spcPts val="1000"/>
              </a:spcBef>
              <a:spcAft>
                <a:spcPts val="0"/>
              </a:spcAft>
              <a:buClr>
                <a:schemeClr val="lt1"/>
              </a:buClr>
              <a:buSzPct val="100000"/>
              <a:buNone/>
            </a:pPr>
            <a:r>
              <a:t/>
            </a:r>
            <a:endParaRPr>
              <a:latin typeface="Arial"/>
              <a:ea typeface="Arial"/>
              <a:cs typeface="Arial"/>
              <a:sym typeface="Arial"/>
            </a:endParaRPr>
          </a:p>
        </p:txBody>
      </p:sp>
      <p:pic>
        <p:nvPicPr>
          <p:cNvPr id="503" name="Google Shape;503;p65"/>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6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Dice</a:t>
            </a:r>
            <a:endParaRPr/>
          </a:p>
        </p:txBody>
      </p:sp>
      <p:pic>
        <p:nvPicPr>
          <p:cNvPr id="509" name="Google Shape;509;p66"/>
          <p:cNvPicPr preferRelativeResize="0"/>
          <p:nvPr/>
        </p:nvPicPr>
        <p:blipFill rotWithShape="1">
          <a:blip r:embed="rId3">
            <a:alphaModFix/>
          </a:blip>
          <a:srcRect b="9384" l="7644" r="7448" t="19583"/>
          <a:stretch/>
        </p:blipFill>
        <p:spPr>
          <a:xfrm>
            <a:off x="575879" y="3282554"/>
            <a:ext cx="2540441" cy="3007519"/>
          </a:xfrm>
          <a:prstGeom prst="rect">
            <a:avLst/>
          </a:prstGeom>
          <a:noFill/>
          <a:ln>
            <a:noFill/>
          </a:ln>
        </p:spPr>
      </p:pic>
      <p:pic>
        <p:nvPicPr>
          <p:cNvPr id="510" name="Google Shape;510;p66"/>
          <p:cNvPicPr preferRelativeResize="0"/>
          <p:nvPr/>
        </p:nvPicPr>
        <p:blipFill rotWithShape="1">
          <a:blip r:embed="rId4">
            <a:alphaModFix/>
          </a:blip>
          <a:srcRect b="10000" l="8825" r="9215" t="20832"/>
          <a:stretch/>
        </p:blipFill>
        <p:spPr>
          <a:xfrm>
            <a:off x="2830570" y="2402480"/>
            <a:ext cx="2335900" cy="2789635"/>
          </a:xfrm>
          <a:prstGeom prst="rect">
            <a:avLst/>
          </a:prstGeom>
          <a:noFill/>
          <a:ln>
            <a:noFill/>
          </a:ln>
        </p:spPr>
      </p:pic>
      <p:pic>
        <p:nvPicPr>
          <p:cNvPr id="511" name="Google Shape;511;p66"/>
          <p:cNvPicPr preferRelativeResize="0"/>
          <p:nvPr/>
        </p:nvPicPr>
        <p:blipFill rotWithShape="1">
          <a:blip r:embed="rId5">
            <a:alphaModFix/>
          </a:blip>
          <a:srcRect b="10207" l="9119" r="8922" t="20625"/>
          <a:stretch/>
        </p:blipFill>
        <p:spPr>
          <a:xfrm>
            <a:off x="4689632" y="3500436"/>
            <a:ext cx="2335900" cy="2789637"/>
          </a:xfrm>
          <a:prstGeom prst="rect">
            <a:avLst/>
          </a:prstGeom>
          <a:noFill/>
          <a:ln>
            <a:noFill/>
          </a:ln>
        </p:spPr>
      </p:pic>
      <p:pic>
        <p:nvPicPr>
          <p:cNvPr id="512" name="Google Shape;512;p66"/>
          <p:cNvPicPr preferRelativeResize="0"/>
          <p:nvPr/>
        </p:nvPicPr>
        <p:blipFill rotWithShape="1">
          <a:blip r:embed="rId6">
            <a:alphaModFix/>
          </a:blip>
          <a:srcRect b="10207" l="7645" r="8921" t="20625"/>
          <a:stretch/>
        </p:blipFill>
        <p:spPr>
          <a:xfrm>
            <a:off x="6400801" y="1957385"/>
            <a:ext cx="2630621" cy="3086101"/>
          </a:xfrm>
          <a:prstGeom prst="rect">
            <a:avLst/>
          </a:prstGeom>
          <a:noFill/>
          <a:ln>
            <a:noFill/>
          </a:ln>
        </p:spPr>
      </p:pic>
      <p:pic>
        <p:nvPicPr>
          <p:cNvPr id="513" name="Google Shape;513;p66"/>
          <p:cNvPicPr preferRelativeResize="0"/>
          <p:nvPr/>
        </p:nvPicPr>
        <p:blipFill rotWithShape="1">
          <a:blip r:embed="rId7">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6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Dice</a:t>
            </a:r>
            <a:endParaRPr/>
          </a:p>
        </p:txBody>
      </p:sp>
      <p:sp>
        <p:nvSpPr>
          <p:cNvPr id="519" name="Google Shape;519;p67"/>
          <p:cNvSpPr txBox="1"/>
          <p:nvPr>
            <p:ph idx="1" type="body"/>
          </p:nvPr>
        </p:nvSpPr>
        <p:spPr>
          <a:xfrm>
            <a:off x="1560349" y="2290588"/>
            <a:ext cx="10066791" cy="2824338"/>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b="0" i="0" lang="pt-PT" sz="3000">
                <a:latin typeface="Arial"/>
                <a:ea typeface="Arial"/>
                <a:cs typeface="Arial"/>
                <a:sym typeface="Arial"/>
              </a:rPr>
              <a:t>By combining the advantages of dice games with pictograms on each face and online applications featuring pictograms and correct answers, players can enjoy a well-rounded and immersive learning experience that capitalizes on the strengths of both physical and digital mediums.</a:t>
            </a:r>
            <a:endParaRPr/>
          </a:p>
        </p:txBody>
      </p:sp>
      <p:pic>
        <p:nvPicPr>
          <p:cNvPr id="520" name="Google Shape;520;p6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8"/>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Flashcard Game with Pictograms</a:t>
            </a:r>
            <a:endParaRPr>
              <a:latin typeface="Arial"/>
              <a:ea typeface="Arial"/>
              <a:cs typeface="Arial"/>
              <a:sym typeface="Arial"/>
            </a:endParaRPr>
          </a:p>
        </p:txBody>
      </p:sp>
      <p:sp>
        <p:nvSpPr>
          <p:cNvPr id="526" name="Google Shape;526;p68"/>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Visual Learning</a:t>
            </a:r>
            <a:r>
              <a:rPr b="0" i="0" lang="pt-PT">
                <a:latin typeface="Arial"/>
                <a:ea typeface="Arial"/>
                <a:cs typeface="Arial"/>
                <a:sym typeface="Arial"/>
              </a:rPr>
              <a:t>: Pictogram flashcards facilitate visual learning, allowing players to associate concepts with images, enhancing memory retention and understanding.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Instant Recognition</a:t>
            </a:r>
            <a:r>
              <a:rPr b="0" i="0" lang="pt-PT">
                <a:latin typeface="Arial"/>
                <a:ea typeface="Arial"/>
                <a:cs typeface="Arial"/>
                <a:sym typeface="Arial"/>
              </a:rPr>
              <a:t>: Pictograms on flashcards promote quick and effortless recognition of ideas, helping players grasp information rapidly and accurately.</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Versatile Education</a:t>
            </a:r>
            <a:r>
              <a:rPr b="0" i="0" lang="pt-PT">
                <a:latin typeface="Arial"/>
                <a:ea typeface="Arial"/>
                <a:cs typeface="Arial"/>
                <a:sym typeface="Arial"/>
              </a:rPr>
              <a:t>: Pictogram flashcards can cover a wide range of topics, making them versatile tools for teaching various subjects and skills.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Engagement and Interaction</a:t>
            </a:r>
            <a:r>
              <a:rPr b="0" i="0" lang="pt-PT">
                <a:latin typeface="Arial"/>
                <a:ea typeface="Arial"/>
                <a:cs typeface="Arial"/>
                <a:sym typeface="Arial"/>
              </a:rPr>
              <a:t>: Players actively engage with the pictograms, fostering interaction and participation in the learning process.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Accessible Learning</a:t>
            </a:r>
            <a:r>
              <a:rPr b="0" i="0" lang="pt-PT">
                <a:latin typeface="Arial"/>
                <a:ea typeface="Arial"/>
                <a:cs typeface="Arial"/>
                <a:sym typeface="Arial"/>
              </a:rPr>
              <a:t>: Pictogram flashcards cater to diverse learners, including those with language barriers or different learning styles, ensuring inclusivity.</a:t>
            </a:r>
            <a:endParaRPr/>
          </a:p>
        </p:txBody>
      </p:sp>
      <p:pic>
        <p:nvPicPr>
          <p:cNvPr id="527" name="Google Shape;527;p6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6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Arial"/>
              <a:buNone/>
            </a:pPr>
            <a:r>
              <a:rPr b="1" i="0" lang="pt-PT">
                <a:solidFill>
                  <a:srgbClr val="FFFFFF"/>
                </a:solidFill>
                <a:latin typeface="Arial"/>
                <a:ea typeface="Arial"/>
                <a:cs typeface="Arial"/>
                <a:sym typeface="Arial"/>
              </a:rPr>
              <a:t>TEC++US 2.0 Flashcards</a:t>
            </a:r>
            <a:endParaRPr>
              <a:latin typeface="Arial"/>
              <a:ea typeface="Arial"/>
              <a:cs typeface="Arial"/>
              <a:sym typeface="Arial"/>
            </a:endParaRPr>
          </a:p>
        </p:txBody>
      </p:sp>
      <p:sp>
        <p:nvSpPr>
          <p:cNvPr id="533" name="Google Shape;533;p69"/>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FFFFFF"/>
              </a:buClr>
              <a:buSzPts val="2400"/>
              <a:buChar char="•"/>
            </a:pPr>
            <a:r>
              <a:rPr b="0" i="0" lang="pt-PT">
                <a:solidFill>
                  <a:srgbClr val="FFFFFF"/>
                </a:solidFill>
                <a:latin typeface="Arial"/>
                <a:ea typeface="Arial"/>
                <a:cs typeface="Arial"/>
                <a:sym typeface="Arial"/>
              </a:rPr>
              <a:t>TEC++US Flashcards for Starters. Learn words and sentences usig the European Pictographic Communication Language (EPCL) about different types of useful vocabulary needed at a low level of language. Read the sentence or look at the picture with the flashcard. You can use the TEC++US App or our website to get extra help to use the correct sentence of each pictogram by simply clicking on a botton.</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ts val="2400"/>
              <a:buChar char="•"/>
            </a:pPr>
            <a:r>
              <a:rPr b="0" i="0" lang="pt-PT">
                <a:solidFill>
                  <a:srgbClr val="FFFFFF"/>
                </a:solidFill>
                <a:latin typeface="Arial"/>
                <a:ea typeface="Arial"/>
                <a:cs typeface="Arial"/>
                <a:sym typeface="Arial"/>
              </a:rPr>
              <a:t>Print and cut the Flashcards to practice your vocabulary. Make it a game and practice with friends.</a:t>
            </a:r>
            <a:endParaRPr>
              <a:solidFill>
                <a:srgbClr val="FFFFFF"/>
              </a:solidFill>
              <a:latin typeface="Arial"/>
              <a:ea typeface="Arial"/>
              <a:cs typeface="Arial"/>
              <a:sym typeface="Arial"/>
            </a:endParaRPr>
          </a:p>
          <a:p>
            <a:pPr indent="-228600" lvl="0" marL="228600" rtl="0" algn="just">
              <a:lnSpc>
                <a:spcPct val="90000"/>
              </a:lnSpc>
              <a:spcBef>
                <a:spcPts val="1000"/>
              </a:spcBef>
              <a:spcAft>
                <a:spcPts val="0"/>
              </a:spcAft>
              <a:buClr>
                <a:srgbClr val="FFFFFF"/>
              </a:buClr>
              <a:buSzPts val="2400"/>
              <a:buChar char="•"/>
            </a:pPr>
            <a:r>
              <a:rPr b="0" i="0" lang="pt-PT">
                <a:solidFill>
                  <a:srgbClr val="FFFFFF"/>
                </a:solidFill>
                <a:latin typeface="Arial"/>
                <a:ea typeface="Arial"/>
                <a:cs typeface="Arial"/>
                <a:sym typeface="Arial"/>
              </a:rPr>
              <a:t>You can install the TEC++US App or go to </a:t>
            </a:r>
            <a:r>
              <a:rPr b="0" i="0" lang="pt-PT" u="sng">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a:solidFill>
                  <a:srgbClr val="FFFFFF"/>
                </a:solidFill>
                <a:latin typeface="Arial"/>
                <a:ea typeface="Arial"/>
                <a:cs typeface="Arial"/>
                <a:sym typeface="Arial"/>
              </a:rPr>
              <a:t> to check the sounds of and other games using the EPCL.</a:t>
            </a:r>
            <a:endParaRPr>
              <a:solidFill>
                <a:srgbClr val="FFFFFF"/>
              </a:solidFill>
              <a:latin typeface="Arial"/>
              <a:ea typeface="Arial"/>
              <a:cs typeface="Arial"/>
              <a:sym typeface="Arial"/>
            </a:endParaRPr>
          </a:p>
          <a:p>
            <a:pPr indent="-76200" lvl="0" marL="228600" rtl="0" algn="just">
              <a:lnSpc>
                <a:spcPct val="90000"/>
              </a:lnSpc>
              <a:spcBef>
                <a:spcPts val="1000"/>
              </a:spcBef>
              <a:spcAft>
                <a:spcPts val="0"/>
              </a:spcAft>
              <a:buClr>
                <a:schemeClr val="lt1"/>
              </a:buClr>
              <a:buSzPts val="2400"/>
              <a:buNone/>
            </a:pPr>
            <a:r>
              <a:t/>
            </a:r>
            <a:endParaRPr>
              <a:latin typeface="Arial"/>
              <a:ea typeface="Arial"/>
              <a:cs typeface="Arial"/>
              <a:sym typeface="Arial"/>
            </a:endParaRPr>
          </a:p>
        </p:txBody>
      </p:sp>
      <p:pic>
        <p:nvPicPr>
          <p:cNvPr id="534" name="Google Shape;534;p69"/>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7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Arial"/>
              <a:buNone/>
            </a:pPr>
            <a:r>
              <a:rPr b="1" i="0" lang="pt-PT">
                <a:solidFill>
                  <a:srgbClr val="FFFFFF"/>
                </a:solidFill>
                <a:latin typeface="Arial"/>
                <a:ea typeface="Arial"/>
                <a:cs typeface="Arial"/>
                <a:sym typeface="Arial"/>
              </a:rPr>
              <a:t>TEC++US 2.0 Flashcards</a:t>
            </a:r>
            <a:endParaRPr>
              <a:latin typeface="Arial"/>
              <a:ea typeface="Arial"/>
              <a:cs typeface="Arial"/>
              <a:sym typeface="Arial"/>
            </a:endParaRPr>
          </a:p>
        </p:txBody>
      </p:sp>
      <p:pic>
        <p:nvPicPr>
          <p:cNvPr id="540" name="Google Shape;540;p70"/>
          <p:cNvPicPr preferRelativeResize="0"/>
          <p:nvPr/>
        </p:nvPicPr>
        <p:blipFill rotWithShape="1">
          <a:blip r:embed="rId3">
            <a:alphaModFix/>
          </a:blip>
          <a:srcRect b="0" l="0" r="0" t="0"/>
          <a:stretch/>
        </p:blipFill>
        <p:spPr>
          <a:xfrm>
            <a:off x="658232" y="1885951"/>
            <a:ext cx="2816860" cy="3986212"/>
          </a:xfrm>
          <a:prstGeom prst="rect">
            <a:avLst/>
          </a:prstGeom>
          <a:noFill/>
          <a:ln>
            <a:noFill/>
          </a:ln>
        </p:spPr>
      </p:pic>
      <p:pic>
        <p:nvPicPr>
          <p:cNvPr id="541" name="Google Shape;541;p70"/>
          <p:cNvPicPr preferRelativeResize="0"/>
          <p:nvPr/>
        </p:nvPicPr>
        <p:blipFill rotWithShape="1">
          <a:blip r:embed="rId4">
            <a:alphaModFix/>
          </a:blip>
          <a:srcRect b="0" l="0" r="0" t="0"/>
          <a:stretch/>
        </p:blipFill>
        <p:spPr>
          <a:xfrm>
            <a:off x="3587169" y="1885951"/>
            <a:ext cx="2816859" cy="3986212"/>
          </a:xfrm>
          <a:prstGeom prst="rect">
            <a:avLst/>
          </a:prstGeom>
          <a:noFill/>
          <a:ln>
            <a:noFill/>
          </a:ln>
        </p:spPr>
      </p:pic>
      <p:pic>
        <p:nvPicPr>
          <p:cNvPr id="542" name="Google Shape;542;p70"/>
          <p:cNvPicPr preferRelativeResize="0"/>
          <p:nvPr/>
        </p:nvPicPr>
        <p:blipFill rotWithShape="1">
          <a:blip r:embed="rId5">
            <a:alphaModFix/>
          </a:blip>
          <a:srcRect b="0" l="0" r="0" t="0"/>
          <a:stretch/>
        </p:blipFill>
        <p:spPr>
          <a:xfrm>
            <a:off x="6593745" y="1885950"/>
            <a:ext cx="2816859" cy="3986211"/>
          </a:xfrm>
          <a:prstGeom prst="rect">
            <a:avLst/>
          </a:prstGeom>
          <a:noFill/>
          <a:ln>
            <a:noFill/>
          </a:ln>
        </p:spPr>
      </p:pic>
      <p:pic>
        <p:nvPicPr>
          <p:cNvPr id="543" name="Google Shape;543;p70"/>
          <p:cNvPicPr preferRelativeResize="0"/>
          <p:nvPr/>
        </p:nvPicPr>
        <p:blipFill rotWithShape="1">
          <a:blip r:embed="rId6">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2" name="Shape 82"/>
        <p:cNvGrpSpPr/>
        <p:nvPr/>
      </p:nvGrpSpPr>
      <p:grpSpPr>
        <a:xfrm>
          <a:off x="0" y="0"/>
          <a:ext cx="0" cy="0"/>
          <a:chOff x="0" y="0"/>
          <a:chExt cx="0" cy="0"/>
        </a:xfrm>
      </p:grpSpPr>
      <p:sp>
        <p:nvSpPr>
          <p:cNvPr id="83" name="Google Shape;83;p17"/>
          <p:cNvSpPr txBox="1"/>
          <p:nvPr>
            <p:ph type="title"/>
          </p:nvPr>
        </p:nvSpPr>
        <p:spPr>
          <a:xfrm>
            <a:off x="1853513" y="365125"/>
            <a:ext cx="9228438" cy="88290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4000"/>
              <a:buFont typeface="Calibri"/>
              <a:buNone/>
            </a:pPr>
            <a:r>
              <a:rPr b="0" lang="pt-PT" sz="4000">
                <a:solidFill>
                  <a:srgbClr val="FFFFFF"/>
                </a:solidFill>
                <a:latin typeface="Calibri"/>
                <a:ea typeface="Calibri"/>
                <a:cs typeface="Calibri"/>
                <a:sym typeface="Calibri"/>
              </a:rPr>
              <a:t>Proszę, zwróć uwagę na wideo!</a:t>
            </a:r>
            <a:endParaRPr sz="4000">
              <a:solidFill>
                <a:schemeClr val="lt1"/>
              </a:solidFill>
              <a:latin typeface="Arial"/>
              <a:ea typeface="Arial"/>
              <a:cs typeface="Arial"/>
              <a:sym typeface="Arial"/>
            </a:endParaRPr>
          </a:p>
        </p:txBody>
      </p:sp>
      <p:sp>
        <p:nvSpPr>
          <p:cNvPr id="84" name="Google Shape;84;p17"/>
          <p:cNvSpPr txBox="1"/>
          <p:nvPr>
            <p:ph idx="1" type="body"/>
          </p:nvPr>
        </p:nvSpPr>
        <p:spPr>
          <a:xfrm>
            <a:off x="3472070" y="6485559"/>
            <a:ext cx="6268278" cy="303104"/>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rPr lang="pt-PT" sz="2100" u="sng">
                <a:solidFill>
                  <a:schemeClr val="lt1"/>
                </a:solidFill>
                <a:latin typeface="Work Sans"/>
                <a:ea typeface="Work Sans"/>
                <a:cs typeface="Work Sans"/>
                <a:sym typeface="Work Sans"/>
                <a:hlinkClick r:id="rId4">
                  <a:extLst>
                    <a:ext uri="{A12FA001-AC4F-418D-AE19-62706E023703}">
                      <ahyp:hlinkClr val="tx"/>
                    </a:ext>
                  </a:extLst>
                </a:hlinkClick>
              </a:rPr>
              <a:t>https://www.youtube.com/watch?v=BO1Nae_EBvQ</a:t>
            </a:r>
            <a:endParaRPr sz="2100">
              <a:solidFill>
                <a:schemeClr val="lt1"/>
              </a:solidFill>
              <a:latin typeface="Work Sans"/>
              <a:ea typeface="Work Sans"/>
              <a:cs typeface="Work Sans"/>
              <a:sym typeface="Work Sans"/>
            </a:endParaRPr>
          </a:p>
          <a:p>
            <a:pPr indent="0" lvl="0" marL="0" rtl="0" algn="l">
              <a:lnSpc>
                <a:spcPct val="90000"/>
              </a:lnSpc>
              <a:spcBef>
                <a:spcPts val="1000"/>
              </a:spcBef>
              <a:spcAft>
                <a:spcPts val="0"/>
              </a:spcAft>
              <a:buClr>
                <a:schemeClr val="lt1"/>
              </a:buClr>
              <a:buSzPct val="100000"/>
              <a:buNone/>
            </a:pPr>
            <a:r>
              <a:t/>
            </a:r>
            <a:endParaRPr sz="2100">
              <a:solidFill>
                <a:schemeClr val="lt1"/>
              </a:solidFill>
              <a:latin typeface="Work Sans"/>
              <a:ea typeface="Work Sans"/>
              <a:cs typeface="Work Sans"/>
              <a:sym typeface="Work Sans"/>
            </a:endParaRPr>
          </a:p>
        </p:txBody>
      </p:sp>
      <p:pic>
        <p:nvPicPr>
          <p:cNvPr id="85" name="Google Shape;85;p17"/>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pic>
        <p:nvPicPr>
          <p:cNvPr descr="Get tickets to Def Leppard's 2020 Stadium Tour with Mötley Crüe and special guests Poison &amp; Joan Jett here: https://defleppard.com&#10;&#10;Subscribe to our channel for new videos: http://bit.ly/LeppardYT&#10;&#10;Def Leppard’s Full Catalog Now Available to Stream &amp; Download Worldwide: https://UMe.lnk.to/DefLeppardDigital&#10;&#10;___________&#10;&#10;LISTEN TO DEF LEPPARD: &#10;Apple/iTunes: https://DefLeppard.lnk.to/itunesapple&#10;Spotify: https://ume.lnk.to/DefLeppardDigital/spotify&#10;Amazon: https://ume.lnk.to/DefLeppardDigital/Amazon&#10;Deezer: https://ume.lnk.to/DefLeppardDigital/Deezer&#10;Pandora: https://ume.lnk.to/DefLeppardDigital/pandora&#10;&#10;&#10;FOLLOW DEF LEPPARD: &#10;Website: http://www.DefLeppard.com/&#10;YouTube: https://www.youtube.com/defleppard&#10;Instagram: http://instagram.com/DefLeppard&#10;Facebook: https://www.facebook.com/DefLeppard&#10;Twitter: https://twitter.com/DefLeppard&#10;Publisher: http://www.PrimaryWave.com" id="86" name="Google Shape;86;p17" title="DEF LEPPARD - &quot;Lets Get Rocked&quot; (Official Music Video)">
            <a:hlinkClick r:id="rId6"/>
          </p:cNvPr>
          <p:cNvPicPr preferRelativeResize="0"/>
          <p:nvPr/>
        </p:nvPicPr>
        <p:blipFill>
          <a:blip r:embed="rId7">
            <a:alphaModFix/>
          </a:blip>
          <a:stretch>
            <a:fillRect/>
          </a:stretch>
        </p:blipFill>
        <p:spPr>
          <a:xfrm>
            <a:off x="2385100" y="1578463"/>
            <a:ext cx="7421800" cy="41747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Arial"/>
              <a:buNone/>
            </a:pPr>
            <a:r>
              <a:rPr b="1" i="0" lang="pt-PT">
                <a:solidFill>
                  <a:srgbClr val="FFFFFF"/>
                </a:solidFill>
                <a:latin typeface="Arial"/>
                <a:ea typeface="Arial"/>
                <a:cs typeface="Arial"/>
                <a:sym typeface="Arial"/>
              </a:rPr>
              <a:t>TEC++US 2.0 Flashcards</a:t>
            </a:r>
            <a:endParaRPr>
              <a:latin typeface="Arial"/>
              <a:ea typeface="Arial"/>
              <a:cs typeface="Arial"/>
              <a:sym typeface="Arial"/>
            </a:endParaRPr>
          </a:p>
        </p:txBody>
      </p:sp>
      <p:sp>
        <p:nvSpPr>
          <p:cNvPr id="549" name="Google Shape;549;p71"/>
          <p:cNvSpPr txBox="1"/>
          <p:nvPr>
            <p:ph idx="1" type="body"/>
          </p:nvPr>
        </p:nvSpPr>
        <p:spPr>
          <a:xfrm>
            <a:off x="1560349" y="2347914"/>
            <a:ext cx="10066791" cy="26670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b="0" i="0" lang="pt-PT" sz="3000">
                <a:latin typeface="Arial"/>
                <a:ea typeface="Arial"/>
                <a:cs typeface="Arial"/>
                <a:sym typeface="Arial"/>
              </a:rPr>
              <a:t>By combining the advantages of using pictogram flashcards and online applications with pictograms and correct answers, learners can enjoy a comprehensive and customizable learning experience that harnesses the benefits of both physical and digital tools.</a:t>
            </a:r>
            <a:endParaRPr sz="3000">
              <a:latin typeface="Arial"/>
              <a:ea typeface="Arial"/>
              <a:cs typeface="Arial"/>
              <a:sym typeface="Arial"/>
            </a:endParaRPr>
          </a:p>
        </p:txBody>
      </p:sp>
      <p:pic>
        <p:nvPicPr>
          <p:cNvPr id="550" name="Google Shape;550;p7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72"/>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Domino Game with Pictograms</a:t>
            </a:r>
            <a:endParaRPr>
              <a:latin typeface="Arial"/>
              <a:ea typeface="Arial"/>
              <a:cs typeface="Arial"/>
              <a:sym typeface="Arial"/>
            </a:endParaRPr>
          </a:p>
        </p:txBody>
      </p:sp>
      <p:sp>
        <p:nvSpPr>
          <p:cNvPr id="556" name="Google Shape;556;p72"/>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Intuitive Gameplay</a:t>
            </a:r>
            <a:r>
              <a:rPr b="0" i="0" lang="pt-PT">
                <a:latin typeface="Arial"/>
                <a:ea typeface="Arial"/>
                <a:cs typeface="Arial"/>
                <a:sym typeface="Arial"/>
              </a:rPr>
              <a:t>: Pictogram-based dominos offer a natural and intuitive gameplay experience, as players can easily match symbols without complex instructions.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Universal Understanding</a:t>
            </a:r>
            <a:r>
              <a:rPr b="0" i="0" lang="pt-PT">
                <a:latin typeface="Arial"/>
                <a:ea typeface="Arial"/>
                <a:cs typeface="Arial"/>
                <a:sym typeface="Arial"/>
              </a:rPr>
              <a:t>: Pictograms transcend language barriers, enabling players from diverse backgrounds to play together and enjoy the game.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Cognitive Stimulation</a:t>
            </a:r>
            <a:r>
              <a:rPr b="0" i="0" lang="pt-PT">
                <a:latin typeface="Arial"/>
                <a:ea typeface="Arial"/>
                <a:cs typeface="Arial"/>
                <a:sym typeface="Arial"/>
              </a:rPr>
              <a:t>: Engaging with pictogram dominos stimulates cognitive skills like pattern recognition, spatial reasoning, and strategic thinking.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Inclusive Entertainment</a:t>
            </a:r>
            <a:r>
              <a:rPr b="0" i="0" lang="pt-PT">
                <a:latin typeface="Arial"/>
                <a:ea typeface="Arial"/>
                <a:cs typeface="Arial"/>
                <a:sym typeface="Arial"/>
              </a:rPr>
              <a:t>: Pictogram dominos are inclusive, allowing players of all ages and language abilities to participate in a shared activity.</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Social Interaction</a:t>
            </a:r>
            <a:r>
              <a:rPr b="0" i="0" lang="pt-PT">
                <a:latin typeface="Arial"/>
                <a:ea typeface="Arial"/>
                <a:cs typeface="Arial"/>
                <a:sym typeface="Arial"/>
              </a:rPr>
              <a:t>: Domino games encourage social interaction and friendly competition, fostering communication and interpersonal skills.</a:t>
            </a:r>
            <a:endParaRPr/>
          </a:p>
          <a:p>
            <a:pPr indent="-87629" lvl="0" marL="228600" rtl="0" algn="l">
              <a:lnSpc>
                <a:spcPct val="90000"/>
              </a:lnSpc>
              <a:spcBef>
                <a:spcPts val="1000"/>
              </a:spcBef>
              <a:spcAft>
                <a:spcPts val="0"/>
              </a:spcAft>
              <a:buClr>
                <a:schemeClr val="lt1"/>
              </a:buClr>
              <a:buSzPct val="100000"/>
              <a:buNone/>
            </a:pPr>
            <a:r>
              <a:t/>
            </a:r>
            <a:endParaRPr>
              <a:latin typeface="Arial"/>
              <a:ea typeface="Arial"/>
              <a:cs typeface="Arial"/>
              <a:sym typeface="Arial"/>
            </a:endParaRPr>
          </a:p>
        </p:txBody>
      </p:sp>
      <p:pic>
        <p:nvPicPr>
          <p:cNvPr id="557" name="Google Shape;557;p7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7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Dominoe</a:t>
            </a:r>
            <a:endParaRPr>
              <a:latin typeface="Arial"/>
              <a:ea typeface="Arial"/>
              <a:cs typeface="Arial"/>
              <a:sym typeface="Arial"/>
            </a:endParaRPr>
          </a:p>
        </p:txBody>
      </p:sp>
      <p:sp>
        <p:nvSpPr>
          <p:cNvPr id="563" name="Google Shape;563;p73"/>
          <p:cNvSpPr txBox="1"/>
          <p:nvPr>
            <p:ph idx="1" type="body"/>
          </p:nvPr>
        </p:nvSpPr>
        <p:spPr>
          <a:xfrm>
            <a:off x="1560349" y="1690688"/>
            <a:ext cx="10066791" cy="4679219"/>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FFFFFF"/>
              </a:buClr>
              <a:buSzPts val="1400"/>
              <a:buNone/>
            </a:pPr>
            <a:r>
              <a:rPr lang="pt-PT" sz="1400">
                <a:solidFill>
                  <a:srgbClr val="FFFFFF"/>
                </a:solidFill>
                <a:latin typeface="Arial"/>
                <a:ea typeface="Arial"/>
                <a:cs typeface="Arial"/>
                <a:sym typeface="Arial"/>
              </a:rPr>
              <a:t>Instructions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1 - Every palyer gets seven dominoes.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2 - Decide who plays first.</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3 - Lay a random domino on the table to start.</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4 - Lay a matching next to the first domino (it doesen't matter wich end). Make sure like picture/word tiles are always touching.</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5 - Pick from the pile if you don't have a domino that corresponds to the ones on the layout. Keep those dominoes concealed from your opponent(s).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6 -Pass if no more dominoes are left in the pile.</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7 - Win the session if youre the first person to run out of dominoes.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8 - End the session if everybody passes, in wich case the winner is the person with the lowest number of dominoes.</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9 - Count the score by the number of tiles remaining in your hand.</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Alternative</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10 - When pairing images and words the person playing has to say the correct word (sentence in mother or foreighn language).</a:t>
            </a:r>
            <a:endParaRPr sz="1400">
              <a:solidFill>
                <a:srgbClr val="FFFFFF"/>
              </a:solidFill>
              <a:latin typeface="Arial"/>
              <a:ea typeface="Arial"/>
              <a:cs typeface="Arial"/>
              <a:sym typeface="Arial"/>
            </a:endParaRPr>
          </a:p>
          <a:p>
            <a:pPr indent="-228600" lvl="0" marL="228600" rtl="0" algn="l">
              <a:lnSpc>
                <a:spcPct val="90000"/>
              </a:lnSpc>
              <a:spcBef>
                <a:spcPts val="1000"/>
              </a:spcBef>
              <a:spcAft>
                <a:spcPts val="0"/>
              </a:spcAft>
              <a:buClr>
                <a:srgbClr val="FFFFFF"/>
              </a:buClr>
              <a:buSzPts val="1400"/>
              <a:buChar char="•"/>
            </a:pPr>
            <a:r>
              <a:rPr b="0" i="0" lang="pt-PT" sz="1400">
                <a:solidFill>
                  <a:srgbClr val="FFFFFF"/>
                </a:solidFill>
                <a:latin typeface="Arial"/>
                <a:ea typeface="Arial"/>
                <a:cs typeface="Arial"/>
                <a:sym typeface="Arial"/>
              </a:rPr>
              <a:t>11 - You can install TEC++US App or go to </a:t>
            </a:r>
            <a:r>
              <a:rPr b="0" i="0" lang="pt-PT" sz="1400" u="sng">
                <a:solidFill>
                  <a:srgbClr val="FFFFFF"/>
                </a:solidFill>
                <a:latin typeface="Arial"/>
                <a:ea typeface="Arial"/>
                <a:cs typeface="Arial"/>
                <a:sym typeface="Arial"/>
                <a:hlinkClick r:id="rId3">
                  <a:extLst>
                    <a:ext uri="{A12FA001-AC4F-418D-AE19-62706E023703}">
                      <ahyp:hlinkClr val="tx"/>
                    </a:ext>
                  </a:extLst>
                </a:hlinkClick>
              </a:rPr>
              <a:t>https://www.tec4everyone2us.eu</a:t>
            </a:r>
            <a:r>
              <a:rPr b="0" i="0" lang="pt-PT" sz="1400">
                <a:solidFill>
                  <a:srgbClr val="FFFFFF"/>
                </a:solidFill>
                <a:latin typeface="Arial"/>
                <a:ea typeface="Arial"/>
                <a:cs typeface="Arial"/>
                <a:sym typeface="Arial"/>
              </a:rPr>
              <a:t> to check if the images/words are correctly in pairs.</a:t>
            </a:r>
            <a:endParaRPr sz="1400">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Dominoe</a:t>
            </a:r>
            <a:endParaRPr>
              <a:latin typeface="Arial"/>
              <a:ea typeface="Arial"/>
              <a:cs typeface="Arial"/>
              <a:sym typeface="Arial"/>
            </a:endParaRPr>
          </a:p>
        </p:txBody>
      </p:sp>
      <p:pic>
        <p:nvPicPr>
          <p:cNvPr id="569" name="Google Shape;569;p74"/>
          <p:cNvPicPr preferRelativeResize="0"/>
          <p:nvPr/>
        </p:nvPicPr>
        <p:blipFill rotWithShape="1">
          <a:blip r:embed="rId3">
            <a:alphaModFix/>
          </a:blip>
          <a:srcRect b="0" l="0" r="0" t="0"/>
          <a:stretch/>
        </p:blipFill>
        <p:spPr>
          <a:xfrm>
            <a:off x="1715507" y="1690688"/>
            <a:ext cx="3028882" cy="4286250"/>
          </a:xfrm>
          <a:prstGeom prst="rect">
            <a:avLst/>
          </a:prstGeom>
          <a:noFill/>
          <a:ln>
            <a:noFill/>
          </a:ln>
        </p:spPr>
      </p:pic>
      <p:pic>
        <p:nvPicPr>
          <p:cNvPr id="570" name="Google Shape;570;p74"/>
          <p:cNvPicPr preferRelativeResize="0"/>
          <p:nvPr/>
        </p:nvPicPr>
        <p:blipFill rotWithShape="1">
          <a:blip r:embed="rId3">
            <a:alphaModFix/>
          </a:blip>
          <a:srcRect b="0" l="0" r="0" t="0"/>
          <a:stretch/>
        </p:blipFill>
        <p:spPr>
          <a:xfrm>
            <a:off x="6999970" y="1690688"/>
            <a:ext cx="3028882" cy="4286250"/>
          </a:xfrm>
          <a:prstGeom prst="rect">
            <a:avLst/>
          </a:prstGeom>
          <a:noFill/>
          <a:ln>
            <a:noFill/>
          </a:ln>
        </p:spPr>
      </p:pic>
      <p:pic>
        <p:nvPicPr>
          <p:cNvPr id="571" name="Google Shape;571;p74"/>
          <p:cNvPicPr preferRelativeResize="0"/>
          <p:nvPr/>
        </p:nvPicPr>
        <p:blipFill rotWithShape="1">
          <a:blip r:embed="rId4">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TEC++US 2.0 Dominoe</a:t>
            </a:r>
            <a:endParaRPr>
              <a:latin typeface="Arial"/>
              <a:ea typeface="Arial"/>
              <a:cs typeface="Arial"/>
              <a:sym typeface="Arial"/>
            </a:endParaRPr>
          </a:p>
        </p:txBody>
      </p:sp>
      <p:sp>
        <p:nvSpPr>
          <p:cNvPr id="577" name="Google Shape;577;p75"/>
          <p:cNvSpPr txBox="1"/>
          <p:nvPr>
            <p:ph idx="1" type="body"/>
          </p:nvPr>
        </p:nvSpPr>
        <p:spPr>
          <a:xfrm>
            <a:off x="1560349" y="2070101"/>
            <a:ext cx="10066791" cy="340995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chemeClr val="lt1"/>
              </a:buClr>
              <a:buSzPts val="3000"/>
              <a:buNone/>
            </a:pPr>
            <a:r>
              <a:rPr b="0" i="0" lang="pt-PT" sz="3000">
                <a:latin typeface="Arial"/>
                <a:ea typeface="Arial"/>
                <a:cs typeface="Arial"/>
                <a:sym typeface="Arial"/>
              </a:rPr>
              <a:t>By combining the benefits of playing dominos with pictograms and utilizing online applications featuring pictograms and correct answers, learners can enjoy a comprehensive and interactive educational experience that leverages the strengths of both physical and digital platforms.</a:t>
            </a:r>
            <a:endParaRPr sz="3000">
              <a:latin typeface="Arial"/>
              <a:ea typeface="Arial"/>
              <a:cs typeface="Arial"/>
              <a:sym typeface="Arial"/>
            </a:endParaRPr>
          </a:p>
        </p:txBody>
      </p:sp>
      <p:pic>
        <p:nvPicPr>
          <p:cNvPr id="578" name="Google Shape;578;p7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6"/>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Advantages of use of </a:t>
            </a:r>
            <a:r>
              <a:rPr b="0" lang="pt-PT">
                <a:latin typeface="Arial"/>
                <a:ea typeface="Arial"/>
                <a:cs typeface="Arial"/>
                <a:sym typeface="Arial"/>
              </a:rPr>
              <a:t>games </a:t>
            </a:r>
            <a:r>
              <a:rPr b="0" i="0" lang="pt-PT">
                <a:latin typeface="Arial"/>
                <a:ea typeface="Arial"/>
                <a:cs typeface="Arial"/>
                <a:sym typeface="Arial"/>
              </a:rPr>
              <a:t>with Pictograms using TEC++US App to help in the games</a:t>
            </a:r>
            <a:endParaRPr>
              <a:latin typeface="Arial"/>
              <a:ea typeface="Arial"/>
              <a:cs typeface="Arial"/>
              <a:sym typeface="Arial"/>
            </a:endParaRPr>
          </a:p>
        </p:txBody>
      </p:sp>
      <p:sp>
        <p:nvSpPr>
          <p:cNvPr id="584" name="Google Shape;584;p76"/>
          <p:cNvSpPr txBox="1"/>
          <p:nvPr>
            <p:ph idx="1" type="body"/>
          </p:nvPr>
        </p:nvSpPr>
        <p:spPr>
          <a:xfrm>
            <a:off x="1042988" y="1861962"/>
            <a:ext cx="10758488" cy="4473751"/>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lt1"/>
              </a:buClr>
              <a:buSzPct val="100000"/>
              <a:buFont typeface="Calibri"/>
              <a:buAutoNum type="arabicPeriod"/>
            </a:pPr>
            <a:r>
              <a:rPr b="1" i="0" lang="pt-PT">
                <a:latin typeface="Arial"/>
                <a:ea typeface="Arial"/>
                <a:cs typeface="Arial"/>
                <a:sym typeface="Arial"/>
              </a:rPr>
              <a:t>Immediate Feedback</a:t>
            </a:r>
            <a:r>
              <a:rPr b="0" i="0" lang="pt-PT">
                <a:latin typeface="Arial"/>
                <a:ea typeface="Arial"/>
                <a:cs typeface="Arial"/>
                <a:sym typeface="Arial"/>
              </a:rPr>
              <a:t>: Online applications provide instant feedback on answers, helping players learn from their mistakes and improve their understanding.</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Engaging Challenges</a:t>
            </a:r>
            <a:r>
              <a:rPr b="0" i="0" lang="pt-PT">
                <a:latin typeface="Arial"/>
                <a:ea typeface="Arial"/>
                <a:cs typeface="Arial"/>
                <a:sym typeface="Arial"/>
              </a:rPr>
              <a:t>: Interactive pictogram-based quizzes and puzzles offer entertaining challenges that keep players motivated to learn and participate.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Scalability</a:t>
            </a:r>
            <a:r>
              <a:rPr b="0" i="0" lang="pt-PT">
                <a:latin typeface="Arial"/>
                <a:ea typeface="Arial"/>
                <a:cs typeface="Arial"/>
                <a:sym typeface="Arial"/>
              </a:rPr>
              <a:t>: Online platforms allow for easy scalability, enabling a larger audience to access and benefit from the pictogram-based activities.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Personalized Learning</a:t>
            </a:r>
            <a:r>
              <a:rPr b="0" i="0" lang="pt-PT">
                <a:latin typeface="Arial"/>
                <a:ea typeface="Arial"/>
                <a:cs typeface="Arial"/>
                <a:sym typeface="Arial"/>
              </a:rPr>
              <a:t>: Adaptive algorithms in online applications can tailor the difficulty level of questions based on the player's performance, ensuring an optimal learning experience.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Progress Tracking</a:t>
            </a:r>
            <a:r>
              <a:rPr b="0" i="0" lang="pt-PT">
                <a:latin typeface="Arial"/>
                <a:ea typeface="Arial"/>
                <a:cs typeface="Arial"/>
                <a:sym typeface="Arial"/>
              </a:rPr>
              <a:t>: Players can track their progress over time, identifying strengths and weaknesses in their understanding of the pictograms and associated concepts.</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Global Accessibility</a:t>
            </a:r>
            <a:r>
              <a:rPr b="0" i="0" lang="pt-PT">
                <a:latin typeface="Arial"/>
                <a:ea typeface="Arial"/>
                <a:cs typeface="Arial"/>
                <a:sym typeface="Arial"/>
              </a:rPr>
              <a:t>: Online applications provide access to pictogram-based learning experiences to individuals worldwide, promoting cultural exchange and diversity.</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Multimedia Integration</a:t>
            </a:r>
            <a:r>
              <a:rPr b="0" i="0" lang="pt-PT">
                <a:latin typeface="Arial"/>
                <a:ea typeface="Arial"/>
                <a:cs typeface="Arial"/>
                <a:sym typeface="Arial"/>
              </a:rPr>
              <a:t>: Online platforms can incorporate multimedia elements, such as videos and animations, enhancing the overall learning experience.</a:t>
            </a:r>
            <a:endParaRPr/>
          </a:p>
          <a:p>
            <a:pPr indent="-228600" lvl="0" marL="228600" rtl="0" algn="l">
              <a:lnSpc>
                <a:spcPct val="90000"/>
              </a:lnSpc>
              <a:spcBef>
                <a:spcPts val="1000"/>
              </a:spcBef>
              <a:spcAft>
                <a:spcPts val="0"/>
              </a:spcAft>
              <a:buClr>
                <a:schemeClr val="lt1"/>
              </a:buClr>
              <a:buSzPct val="100000"/>
              <a:buFont typeface="Calibri"/>
              <a:buAutoNum type="arabicPeriod"/>
            </a:pPr>
            <a:r>
              <a:rPr b="1" i="0" lang="pt-PT">
                <a:latin typeface="Arial"/>
                <a:ea typeface="Arial"/>
                <a:cs typeface="Arial"/>
                <a:sym typeface="Arial"/>
              </a:rPr>
              <a:t>Collaborative Learning</a:t>
            </a:r>
            <a:r>
              <a:rPr b="0" i="0" lang="pt-PT">
                <a:latin typeface="Arial"/>
                <a:ea typeface="Arial"/>
                <a:cs typeface="Arial"/>
                <a:sym typeface="Arial"/>
              </a:rPr>
              <a:t>: Online platforms facilitate collaborative learning, allowing players to work together to solve challenges and share insights.</a:t>
            </a:r>
            <a:endParaRPr/>
          </a:p>
          <a:p>
            <a:pPr indent="-110490" lvl="0" marL="228600" rtl="0" algn="l">
              <a:lnSpc>
                <a:spcPct val="90000"/>
              </a:lnSpc>
              <a:spcBef>
                <a:spcPts val="1000"/>
              </a:spcBef>
              <a:spcAft>
                <a:spcPts val="0"/>
              </a:spcAft>
              <a:buClr>
                <a:schemeClr val="lt1"/>
              </a:buClr>
              <a:buSzPct val="100000"/>
              <a:buNone/>
            </a:pPr>
            <a:r>
              <a:t/>
            </a:r>
            <a:endParaRPr b="0" i="0">
              <a:latin typeface="Arial"/>
              <a:ea typeface="Arial"/>
              <a:cs typeface="Arial"/>
              <a:sym typeface="Arial"/>
            </a:endParaRPr>
          </a:p>
        </p:txBody>
      </p:sp>
      <p:pic>
        <p:nvPicPr>
          <p:cNvPr id="585" name="Google Shape;585;p7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77"/>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2800"/>
              <a:buFont typeface="Arial"/>
              <a:buNone/>
            </a:pPr>
            <a:r>
              <a:rPr b="0" i="0" lang="pt-PT" sz="2800" u="none" strike="noStrike">
                <a:solidFill>
                  <a:srgbClr val="FFFFFF"/>
                </a:solidFill>
                <a:latin typeface="Arial"/>
                <a:ea typeface="Arial"/>
                <a:cs typeface="Arial"/>
                <a:sym typeface="Arial"/>
              </a:rPr>
              <a:t>Asynchronous Activity</a:t>
            </a:r>
            <a:endParaRPr>
              <a:latin typeface="Arial"/>
              <a:ea typeface="Arial"/>
              <a:cs typeface="Arial"/>
              <a:sym typeface="Arial"/>
            </a:endParaRPr>
          </a:p>
        </p:txBody>
      </p:sp>
      <p:sp>
        <p:nvSpPr>
          <p:cNvPr id="591" name="Google Shape;591;p77"/>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Explore the games, if possible print and try to use them with the help of TEC++US 2.0 App.</a:t>
            </a:r>
            <a:endParaRPr/>
          </a:p>
          <a:p>
            <a:pPr indent="-228600" lvl="0" marL="228600" rtl="0" algn="l">
              <a:lnSpc>
                <a:spcPct val="90000"/>
              </a:lnSpc>
              <a:spcBef>
                <a:spcPts val="1000"/>
              </a:spcBef>
              <a:spcAft>
                <a:spcPts val="0"/>
              </a:spcAft>
              <a:buClr>
                <a:schemeClr val="lt1"/>
              </a:buClr>
              <a:buSzPts val="2400"/>
              <a:buChar char="•"/>
            </a:pPr>
            <a:r>
              <a:rPr lang="pt-PT"/>
              <a:t>Create a post evaluating the four printable games of TEC++US 2.0.</a:t>
            </a:r>
            <a:endParaRPr/>
          </a:p>
          <a:p>
            <a:pPr indent="-228600" lvl="0" marL="228600" rtl="0" algn="l">
              <a:lnSpc>
                <a:spcPct val="90000"/>
              </a:lnSpc>
              <a:spcBef>
                <a:spcPts val="1000"/>
              </a:spcBef>
              <a:spcAft>
                <a:spcPts val="0"/>
              </a:spcAft>
              <a:buClr>
                <a:schemeClr val="lt1"/>
              </a:buClr>
              <a:buSzPts val="2400"/>
              <a:buChar char="•"/>
            </a:pPr>
            <a:r>
              <a:rPr lang="pt-PT"/>
              <a:t>Include some sugestions to improve the materials of your feed back. </a:t>
            </a:r>
            <a:endParaRPr/>
          </a:p>
          <a:p>
            <a:pPr indent="-76200" lvl="0" marL="228600" rtl="0" algn="l">
              <a:lnSpc>
                <a:spcPct val="90000"/>
              </a:lnSpc>
              <a:spcBef>
                <a:spcPts val="1000"/>
              </a:spcBef>
              <a:spcAft>
                <a:spcPts val="0"/>
              </a:spcAft>
              <a:buClr>
                <a:schemeClr val="lt1"/>
              </a:buClr>
              <a:buSzPts val="2400"/>
              <a:buNone/>
            </a:pPr>
            <a:r>
              <a:t/>
            </a:r>
            <a:endParaRPr/>
          </a:p>
          <a:p>
            <a:pPr indent="-76200" lvl="0" marL="228600" rtl="0" algn="l">
              <a:lnSpc>
                <a:spcPct val="90000"/>
              </a:lnSpc>
              <a:spcBef>
                <a:spcPts val="1000"/>
              </a:spcBef>
              <a:spcAft>
                <a:spcPts val="0"/>
              </a:spcAft>
              <a:buClr>
                <a:schemeClr val="lt1"/>
              </a:buClr>
              <a:buSzPts val="2400"/>
              <a:buNone/>
            </a:pPr>
            <a:r>
              <a:t/>
            </a:r>
            <a:endParaRPr/>
          </a:p>
          <a:p>
            <a:pPr indent="-76200" lvl="0" marL="228600" rtl="0" algn="l">
              <a:lnSpc>
                <a:spcPct val="90000"/>
              </a:lnSpc>
              <a:spcBef>
                <a:spcPts val="1000"/>
              </a:spcBef>
              <a:spcAft>
                <a:spcPts val="0"/>
              </a:spcAft>
              <a:buClr>
                <a:schemeClr val="lt1"/>
              </a:buClr>
              <a:buSzPts val="2400"/>
              <a:buNone/>
            </a:pPr>
            <a:r>
              <a:t/>
            </a:r>
            <a:endParaRPr/>
          </a:p>
        </p:txBody>
      </p:sp>
      <p:pic>
        <p:nvPicPr>
          <p:cNvPr id="592" name="Google Shape;592;p77"/>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78"/>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720090" marR="720090" rtl="0" algn="ctr">
              <a:lnSpc>
                <a:spcPct val="90000"/>
              </a:lnSpc>
              <a:spcBef>
                <a:spcPts val="0"/>
              </a:spcBef>
              <a:spcAft>
                <a:spcPts val="0"/>
              </a:spcAft>
              <a:buClr>
                <a:schemeClr val="lt1"/>
              </a:buClr>
              <a:buSzPts val="3400"/>
              <a:buFont typeface="Arial"/>
              <a:buNone/>
            </a:pPr>
            <a:r>
              <a:rPr b="0" i="0" lang="pt-PT" sz="3400" u="none" strike="noStrike">
                <a:latin typeface="Arial"/>
                <a:ea typeface="Arial"/>
                <a:cs typeface="Arial"/>
                <a:sym typeface="Arial"/>
              </a:rPr>
              <a:t>5. Preparation of </a:t>
            </a:r>
            <a:r>
              <a:rPr lang="pt-PT" sz="3400">
                <a:latin typeface="Arial"/>
                <a:ea typeface="Arial"/>
                <a:cs typeface="Arial"/>
                <a:sym typeface="Arial"/>
              </a:rPr>
              <a:t>a class activity </a:t>
            </a:r>
            <a:r>
              <a:rPr b="0" i="0" lang="pt-PT" sz="3400" u="none" strike="noStrike">
                <a:latin typeface="Arial"/>
                <a:ea typeface="Arial"/>
                <a:cs typeface="Arial"/>
                <a:sym typeface="Arial"/>
              </a:rPr>
              <a:t>using TEC++US materials</a:t>
            </a:r>
            <a:endParaRPr sz="3400"/>
          </a:p>
        </p:txBody>
      </p:sp>
      <p:pic>
        <p:nvPicPr>
          <p:cNvPr id="598" name="Google Shape;598;p78"/>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p79"/>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b="0" i="0" lang="pt-PT">
                <a:latin typeface="Arial"/>
                <a:ea typeface="Arial"/>
                <a:cs typeface="Arial"/>
                <a:sym typeface="Arial"/>
              </a:rPr>
              <a:t>Engaging Classroom Activity with TEC++US 2.0</a:t>
            </a:r>
            <a:endParaRPr>
              <a:latin typeface="Arial"/>
              <a:ea typeface="Arial"/>
              <a:cs typeface="Arial"/>
              <a:sym typeface="Arial"/>
            </a:endParaRPr>
          </a:p>
        </p:txBody>
      </p:sp>
      <p:sp>
        <p:nvSpPr>
          <p:cNvPr id="604" name="Google Shape;604;p79"/>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lang="pt-PT">
                <a:latin typeface="Arial"/>
                <a:ea typeface="Arial"/>
                <a:cs typeface="Arial"/>
                <a:sym typeface="Arial"/>
              </a:rPr>
              <a:t>Group activity (1h)</a:t>
            </a:r>
            <a:endParaRPr/>
          </a:p>
          <a:p>
            <a:pPr indent="0" lvl="0" marL="0" rtl="0" algn="l">
              <a:lnSpc>
                <a:spcPct val="90000"/>
              </a:lnSpc>
              <a:spcBef>
                <a:spcPts val="1000"/>
              </a:spcBef>
              <a:spcAft>
                <a:spcPts val="0"/>
              </a:spcAft>
              <a:buClr>
                <a:schemeClr val="lt1"/>
              </a:buClr>
              <a:buSzPts val="2400"/>
              <a:buNone/>
            </a:pPr>
            <a:r>
              <a:t/>
            </a:r>
            <a:endParaRPr>
              <a:latin typeface="Arial"/>
              <a:ea typeface="Arial"/>
              <a:cs typeface="Arial"/>
              <a:sym typeface="Arial"/>
            </a:endParaRPr>
          </a:p>
          <a:p>
            <a:pPr indent="-228600" lvl="0" marL="228600" rtl="0" algn="l">
              <a:lnSpc>
                <a:spcPct val="90000"/>
              </a:lnSpc>
              <a:spcBef>
                <a:spcPts val="1000"/>
              </a:spcBef>
              <a:spcAft>
                <a:spcPts val="0"/>
              </a:spcAft>
              <a:buClr>
                <a:schemeClr val="lt1"/>
              </a:buClr>
              <a:buSzPts val="2400"/>
              <a:buFont typeface="Arial"/>
              <a:buChar char="•"/>
            </a:pPr>
            <a:r>
              <a:rPr b="0" i="0" lang="pt-PT">
                <a:latin typeface="Arial"/>
                <a:ea typeface="Arial"/>
                <a:cs typeface="Arial"/>
                <a:sym typeface="Arial"/>
              </a:rPr>
              <a:t>Discuss in </a:t>
            </a:r>
            <a:r>
              <a:rPr lang="pt-PT">
                <a:latin typeface="Arial"/>
                <a:ea typeface="Arial"/>
                <a:cs typeface="Arial"/>
                <a:sym typeface="Arial"/>
              </a:rPr>
              <a:t>group an activity proposed </a:t>
            </a:r>
            <a:r>
              <a:rPr b="0" i="0" lang="pt-PT">
                <a:latin typeface="Arial"/>
                <a:ea typeface="Arial"/>
                <a:cs typeface="Arial"/>
                <a:sym typeface="Arial"/>
              </a:rPr>
              <a:t>using the TEC++US 2.0, used as a tool to enhance the learning experience. (30 min)</a:t>
            </a:r>
            <a:endParaRPr/>
          </a:p>
          <a:p>
            <a:pPr indent="-228600" lvl="0" marL="228600" rtl="0" algn="l">
              <a:lnSpc>
                <a:spcPct val="90000"/>
              </a:lnSpc>
              <a:spcBef>
                <a:spcPts val="1000"/>
              </a:spcBef>
              <a:spcAft>
                <a:spcPts val="0"/>
              </a:spcAft>
              <a:buClr>
                <a:schemeClr val="lt1"/>
              </a:buClr>
              <a:buSzPts val="2400"/>
              <a:buFont typeface="Arial"/>
              <a:buChar char="•"/>
            </a:pPr>
            <a:r>
              <a:rPr b="0" i="0" lang="pt-PT">
                <a:latin typeface="Arial"/>
                <a:ea typeface="Arial"/>
                <a:cs typeface="Arial"/>
                <a:sym typeface="Arial"/>
              </a:rPr>
              <a:t>Highlight the key learning objectives that the activity aims to achieve.</a:t>
            </a:r>
            <a:endParaRPr/>
          </a:p>
          <a:p>
            <a:pPr indent="-228600" lvl="0" marL="228600" rtl="0" algn="l">
              <a:lnSpc>
                <a:spcPct val="90000"/>
              </a:lnSpc>
              <a:spcBef>
                <a:spcPts val="1000"/>
              </a:spcBef>
              <a:spcAft>
                <a:spcPts val="0"/>
              </a:spcAft>
              <a:buClr>
                <a:schemeClr val="lt1"/>
              </a:buClr>
              <a:buSzPts val="2400"/>
              <a:buFont typeface="Arial"/>
              <a:buChar char="•"/>
            </a:pPr>
            <a:r>
              <a:rPr lang="pt-PT">
                <a:latin typeface="Arial"/>
                <a:ea typeface="Arial"/>
                <a:cs typeface="Arial"/>
                <a:sym typeface="Arial"/>
              </a:rPr>
              <a:t>Create a draft planing on the activity proposal of your group. (20 min)</a:t>
            </a:r>
            <a:endParaRPr/>
          </a:p>
          <a:p>
            <a:pPr indent="0" lvl="0" marL="0" rtl="0" algn="l">
              <a:lnSpc>
                <a:spcPct val="90000"/>
              </a:lnSpc>
              <a:spcBef>
                <a:spcPts val="1000"/>
              </a:spcBef>
              <a:spcAft>
                <a:spcPts val="0"/>
              </a:spcAft>
              <a:buClr>
                <a:schemeClr val="lt1"/>
              </a:buClr>
              <a:buSzPts val="2400"/>
              <a:buNone/>
            </a:pPr>
            <a:r>
              <a:t/>
            </a:r>
            <a:endParaRPr b="0" i="0">
              <a:latin typeface="Arial"/>
              <a:ea typeface="Arial"/>
              <a:cs typeface="Arial"/>
              <a:sym typeface="Arial"/>
            </a:endParaRPr>
          </a:p>
          <a:p>
            <a:pPr indent="-76200" lvl="0" marL="228600" rtl="0" algn="l">
              <a:lnSpc>
                <a:spcPct val="90000"/>
              </a:lnSpc>
              <a:spcBef>
                <a:spcPts val="1000"/>
              </a:spcBef>
              <a:spcAft>
                <a:spcPts val="0"/>
              </a:spcAft>
              <a:buClr>
                <a:schemeClr val="lt1"/>
              </a:buClr>
              <a:buSzPts val="2400"/>
              <a:buNone/>
            </a:pPr>
            <a:r>
              <a:t/>
            </a:r>
            <a:endParaRPr/>
          </a:p>
        </p:txBody>
      </p:sp>
      <p:pic>
        <p:nvPicPr>
          <p:cNvPr id="605" name="Google Shape;605;p79"/>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80"/>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latin typeface="Arial"/>
                <a:ea typeface="Arial"/>
                <a:cs typeface="Arial"/>
                <a:sym typeface="Arial"/>
              </a:rPr>
              <a:t>Start preparing a presentation of a simulated practice</a:t>
            </a:r>
            <a:br>
              <a:rPr lang="pt-PT">
                <a:latin typeface="Arial"/>
                <a:ea typeface="Arial"/>
                <a:cs typeface="Arial"/>
                <a:sym typeface="Arial"/>
              </a:rPr>
            </a:br>
            <a:r>
              <a:rPr lang="pt-PT">
                <a:latin typeface="Arial"/>
                <a:ea typeface="Arial"/>
                <a:cs typeface="Arial"/>
                <a:sym typeface="Arial"/>
              </a:rPr>
              <a:t>(1h)</a:t>
            </a:r>
            <a:endParaRPr/>
          </a:p>
        </p:txBody>
      </p:sp>
      <p:sp>
        <p:nvSpPr>
          <p:cNvPr id="611" name="Google Shape;611;p80"/>
          <p:cNvSpPr txBox="1"/>
          <p:nvPr>
            <p:ph idx="1" type="body"/>
          </p:nvPr>
        </p:nvSpPr>
        <p:spPr>
          <a:xfrm>
            <a:off x="1360324" y="196896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Font typeface="Calibri"/>
              <a:buAutoNum type="arabicPeriod"/>
            </a:pPr>
            <a:r>
              <a:rPr b="1" i="0" lang="pt-PT">
                <a:latin typeface="Arial"/>
                <a:ea typeface="Arial"/>
                <a:cs typeface="Arial"/>
                <a:sym typeface="Arial"/>
              </a:rPr>
              <a:t>Introduction (5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Explain the concept of ecosystems and the importance of the activity.</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Briefly demonstrate how to navigate the TEC++US 2.0 app.</a:t>
            </a:r>
            <a:endParaRPr/>
          </a:p>
          <a:p>
            <a:pPr indent="-228600" lvl="0" marL="228600" rtl="0" algn="l">
              <a:lnSpc>
                <a:spcPct val="90000"/>
              </a:lnSpc>
              <a:spcBef>
                <a:spcPts val="1000"/>
              </a:spcBef>
              <a:spcAft>
                <a:spcPts val="0"/>
              </a:spcAft>
              <a:buClr>
                <a:schemeClr val="lt1"/>
              </a:buClr>
              <a:buSzPts val="2400"/>
              <a:buFont typeface="Calibri"/>
              <a:buAutoNum type="arabicPeriod"/>
            </a:pPr>
            <a:r>
              <a:rPr b="1" i="0" lang="pt-PT">
                <a:latin typeface="Arial"/>
                <a:ea typeface="Arial"/>
                <a:cs typeface="Arial"/>
                <a:sym typeface="Arial"/>
              </a:rPr>
              <a:t>Group Exploration (5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Tipe of work</a:t>
            </a:r>
            <a:r>
              <a:rPr lang="pt-PT">
                <a:latin typeface="Arial"/>
                <a:ea typeface="Arial"/>
                <a:cs typeface="Arial"/>
                <a:sym typeface="Arial"/>
              </a:rPr>
              <a:t> (grop work/individual work/exploration/...</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Instructions to use TEC++US 2.0 to explore ecosystem-related materials.</a:t>
            </a:r>
            <a:endParaRPr/>
          </a:p>
          <a:p>
            <a:pPr indent="-228600" lvl="0" marL="228600" rtl="0" algn="l">
              <a:lnSpc>
                <a:spcPct val="90000"/>
              </a:lnSpc>
              <a:spcBef>
                <a:spcPts val="1000"/>
              </a:spcBef>
              <a:spcAft>
                <a:spcPts val="0"/>
              </a:spcAft>
              <a:buClr>
                <a:schemeClr val="lt1"/>
              </a:buClr>
              <a:buSzPts val="2400"/>
              <a:buFont typeface="Calibri"/>
              <a:buAutoNum type="arabicPeriod"/>
            </a:pPr>
            <a:r>
              <a:rPr b="1" i="0" lang="pt-PT">
                <a:latin typeface="Arial"/>
                <a:ea typeface="Arial"/>
                <a:cs typeface="Arial"/>
                <a:sym typeface="Arial"/>
              </a:rPr>
              <a:t>Discussion and Sharing (5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Share findings and insights using the TEC++US 2.0 features.</a:t>
            </a:r>
            <a:endParaRPr/>
          </a:p>
          <a:p>
            <a:pPr indent="-228600" lvl="0" marL="228600" rtl="0" algn="l">
              <a:lnSpc>
                <a:spcPct val="90000"/>
              </a:lnSpc>
              <a:spcBef>
                <a:spcPts val="1000"/>
              </a:spcBef>
              <a:spcAft>
                <a:spcPts val="0"/>
              </a:spcAft>
              <a:buClr>
                <a:schemeClr val="lt1"/>
              </a:buClr>
              <a:buSzPts val="2400"/>
              <a:buFont typeface="Calibri"/>
              <a:buAutoNum type="arabicPeriod"/>
            </a:pPr>
            <a:r>
              <a:rPr b="1" i="0" lang="pt-PT">
                <a:latin typeface="Arial"/>
                <a:ea typeface="Arial"/>
                <a:cs typeface="Arial"/>
                <a:sym typeface="Arial"/>
              </a:rPr>
              <a:t>Assessment (10 mins)</a:t>
            </a:r>
            <a:r>
              <a:rPr b="0" i="0" lang="pt-PT">
                <a:latin typeface="Arial"/>
                <a:ea typeface="Arial"/>
                <a:cs typeface="Arial"/>
                <a:sym typeface="Arial"/>
              </a:rPr>
              <a:t>:</a:t>
            </a:r>
            <a:endParaRPr/>
          </a:p>
          <a:p>
            <a:pPr indent="-285750" lvl="1" marL="742950" rtl="0" algn="l">
              <a:lnSpc>
                <a:spcPct val="90000"/>
              </a:lnSpc>
              <a:spcBef>
                <a:spcPts val="500"/>
              </a:spcBef>
              <a:spcAft>
                <a:spcPts val="0"/>
              </a:spcAft>
              <a:buClr>
                <a:schemeClr val="lt1"/>
              </a:buClr>
              <a:buSzPts val="2000"/>
              <a:buFont typeface="Calibri"/>
              <a:buAutoNum type="arabicPeriod"/>
            </a:pPr>
            <a:r>
              <a:rPr b="0" i="0" lang="pt-PT">
                <a:latin typeface="Arial"/>
                <a:ea typeface="Arial"/>
                <a:cs typeface="Arial"/>
                <a:sym typeface="Arial"/>
              </a:rPr>
              <a:t>Explain final assessment using TEC++US 2.0 to gauge understanding.</a:t>
            </a:r>
            <a:endParaRPr/>
          </a:p>
        </p:txBody>
      </p:sp>
      <p:pic>
        <p:nvPicPr>
          <p:cNvPr id="612" name="Google Shape;612;p80"/>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0" name="Shape 90"/>
        <p:cNvGrpSpPr/>
        <p:nvPr/>
      </p:nvGrpSpPr>
      <p:grpSpPr>
        <a:xfrm>
          <a:off x="0" y="0"/>
          <a:ext cx="0" cy="0"/>
          <a:chOff x="0" y="0"/>
          <a:chExt cx="0" cy="0"/>
        </a:xfrm>
      </p:grpSpPr>
      <p:sp>
        <p:nvSpPr>
          <p:cNvPr id="91" name="Google Shape;91;p18"/>
          <p:cNvSpPr txBox="1"/>
          <p:nvPr>
            <p:ph type="title"/>
          </p:nvPr>
        </p:nvSpPr>
        <p:spPr>
          <a:xfrm>
            <a:off x="1915886" y="365125"/>
            <a:ext cx="9437914"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FFFFF"/>
              </a:buClr>
              <a:buSzPts val="4800"/>
              <a:buFont typeface="Calibri"/>
              <a:buNone/>
            </a:pPr>
            <a:r>
              <a:rPr b="0" lang="pt-PT" sz="4800">
                <a:solidFill>
                  <a:srgbClr val="FFFFFF"/>
                </a:solidFill>
                <a:latin typeface="Calibri"/>
                <a:ea typeface="Calibri"/>
                <a:cs typeface="Calibri"/>
                <a:sym typeface="Calibri"/>
              </a:rPr>
              <a:t>Czy zauważyłeś coś szczególnego w tym zespole rockowym?</a:t>
            </a:r>
            <a:endParaRPr sz="4800">
              <a:solidFill>
                <a:schemeClr val="lt1"/>
              </a:solidFill>
              <a:latin typeface="Arial"/>
              <a:ea typeface="Arial"/>
              <a:cs typeface="Arial"/>
              <a:sym typeface="Arial"/>
            </a:endParaRPr>
          </a:p>
        </p:txBody>
      </p:sp>
      <p:pic>
        <p:nvPicPr>
          <p:cNvPr descr="Joe Elliott of Def Leppard talks streaming, Hysteria and label rows" id="92" name="Google Shape;92;p18"/>
          <p:cNvPicPr preferRelativeResize="0"/>
          <p:nvPr/>
        </p:nvPicPr>
        <p:blipFill rotWithShape="1">
          <a:blip r:embed="rId4">
            <a:alphaModFix/>
          </a:blip>
          <a:srcRect b="0" l="0" r="0" t="0"/>
          <a:stretch/>
        </p:blipFill>
        <p:spPr>
          <a:xfrm>
            <a:off x="0" y="2543176"/>
            <a:ext cx="12192000" cy="3633787"/>
          </a:xfrm>
          <a:prstGeom prst="rect">
            <a:avLst/>
          </a:prstGeom>
          <a:noFill/>
          <a:ln>
            <a:noFill/>
          </a:ln>
        </p:spPr>
      </p:pic>
      <p:pic>
        <p:nvPicPr>
          <p:cNvPr id="93" name="Google Shape;93;p18"/>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81"/>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200"/>
              <a:buFont typeface="Arial"/>
              <a:buNone/>
            </a:pPr>
            <a:r>
              <a:rPr b="0" i="0" lang="pt-PT" sz="3200" u="none" strike="noStrike">
                <a:solidFill>
                  <a:srgbClr val="FFFFFF"/>
                </a:solidFill>
                <a:latin typeface="Arial"/>
                <a:ea typeface="Arial"/>
                <a:cs typeface="Arial"/>
                <a:sym typeface="Arial"/>
              </a:rPr>
              <a:t>Asynchronous Activity</a:t>
            </a:r>
            <a:endParaRPr>
              <a:latin typeface="Arial"/>
              <a:ea typeface="Arial"/>
              <a:cs typeface="Arial"/>
              <a:sym typeface="Arial"/>
            </a:endParaRPr>
          </a:p>
        </p:txBody>
      </p:sp>
      <p:sp>
        <p:nvSpPr>
          <p:cNvPr id="618" name="Google Shape;618;p81"/>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b="1" lang="pt-PT">
                <a:latin typeface="Arial"/>
                <a:ea typeface="Arial"/>
                <a:cs typeface="Arial"/>
                <a:sym typeface="Arial"/>
              </a:rPr>
              <a:t>Create a presentation in Power Point to be presented in the next session of the work planed and strategies used to implemente TEC++US 2.0 in Language Learning and Inclusion.</a:t>
            </a:r>
            <a:endParaRPr/>
          </a:p>
          <a:p>
            <a:pPr indent="0" lvl="0" marL="0" rtl="0" algn="l">
              <a:lnSpc>
                <a:spcPct val="90000"/>
              </a:lnSpc>
              <a:spcBef>
                <a:spcPts val="1000"/>
              </a:spcBef>
              <a:spcAft>
                <a:spcPts val="0"/>
              </a:spcAft>
              <a:buClr>
                <a:schemeClr val="lt1"/>
              </a:buClr>
              <a:buSzPts val="2400"/>
              <a:buNone/>
            </a:pPr>
            <a:r>
              <a:rPr b="1" i="0" lang="pt-PT">
                <a:latin typeface="Arial"/>
                <a:ea typeface="Arial"/>
                <a:cs typeface="Arial"/>
                <a:sym typeface="Arial"/>
              </a:rPr>
              <a:t>If possible implemente the activity with your students</a:t>
            </a:r>
            <a:r>
              <a:rPr b="1" lang="pt-PT">
                <a:latin typeface="Arial"/>
                <a:ea typeface="Arial"/>
                <a:cs typeface="Arial"/>
                <a:sym typeface="Arial"/>
              </a:rPr>
              <a:t>/learners and document the presentation with some images of the work done.</a:t>
            </a:r>
            <a:endParaRPr b="0" i="0">
              <a:latin typeface="Arial"/>
              <a:ea typeface="Arial"/>
              <a:cs typeface="Arial"/>
              <a:sym typeface="Arial"/>
            </a:endParaRPr>
          </a:p>
        </p:txBody>
      </p:sp>
      <p:pic>
        <p:nvPicPr>
          <p:cNvPr id="619" name="Google Shape;619;p81"/>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82"/>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720090" marR="720090" rtl="0" algn="ctr">
              <a:lnSpc>
                <a:spcPct val="90000"/>
              </a:lnSpc>
              <a:spcBef>
                <a:spcPts val="0"/>
              </a:spcBef>
              <a:spcAft>
                <a:spcPts val="0"/>
              </a:spcAft>
              <a:buClr>
                <a:schemeClr val="lt1"/>
              </a:buClr>
              <a:buSzPts val="3400"/>
              <a:buFont typeface="Arial"/>
              <a:buNone/>
            </a:pPr>
            <a:r>
              <a:rPr lang="pt-PT" sz="3400">
                <a:latin typeface="Arial"/>
                <a:ea typeface="Arial"/>
                <a:cs typeface="Arial"/>
                <a:sym typeface="Arial"/>
              </a:rPr>
              <a:t>6. </a:t>
            </a:r>
            <a:r>
              <a:rPr b="0" i="0" lang="pt-PT" sz="3400" u="none" strike="noStrike">
                <a:latin typeface="Arial"/>
                <a:ea typeface="Arial"/>
                <a:cs typeface="Arial"/>
                <a:sym typeface="Arial"/>
              </a:rPr>
              <a:t>Presentation of works carried out</a:t>
            </a:r>
            <a:endParaRPr sz="3400">
              <a:latin typeface="Arial"/>
              <a:ea typeface="Arial"/>
              <a:cs typeface="Arial"/>
              <a:sym typeface="Arial"/>
            </a:endParaRPr>
          </a:p>
        </p:txBody>
      </p:sp>
      <p:pic>
        <p:nvPicPr>
          <p:cNvPr id="625" name="Google Shape;625;p82"/>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83"/>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Group Presentations</a:t>
            </a:r>
            <a:endParaRPr/>
          </a:p>
        </p:txBody>
      </p:sp>
      <p:sp>
        <p:nvSpPr>
          <p:cNvPr id="631" name="Google Shape;631;p83"/>
          <p:cNvSpPr txBox="1"/>
          <p:nvPr>
            <p:ph idx="1" type="body"/>
          </p:nvPr>
        </p:nvSpPr>
        <p:spPr>
          <a:xfrm>
            <a:off x="1560349" y="3829050"/>
            <a:ext cx="10066791" cy="254085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Char char="•"/>
            </a:pPr>
            <a:r>
              <a:rPr lang="pt-PT"/>
              <a:t>Each group have 15 minutes to presente their Power Point.</a:t>
            </a:r>
            <a:endParaRPr/>
          </a:p>
        </p:txBody>
      </p:sp>
      <p:pic>
        <p:nvPicPr>
          <p:cNvPr id="632" name="Google Shape;632;p83"/>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84"/>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000"/>
              <a:buFont typeface="Arial"/>
              <a:buNone/>
            </a:pPr>
            <a:r>
              <a:rPr lang="pt-PT"/>
              <a:t>Global balance</a:t>
            </a:r>
            <a:endParaRPr/>
          </a:p>
        </p:txBody>
      </p:sp>
      <p:sp>
        <p:nvSpPr>
          <p:cNvPr id="638" name="Google Shape;638;p84"/>
          <p:cNvSpPr txBox="1"/>
          <p:nvPr>
            <p:ph idx="1" type="body"/>
          </p:nvPr>
        </p:nvSpPr>
        <p:spPr>
          <a:xfrm>
            <a:off x="1560349" y="1976261"/>
            <a:ext cx="10066791" cy="383643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What did I learn?</a:t>
            </a:r>
            <a:endParaRPr/>
          </a:p>
          <a:p>
            <a:pPr indent="-99060"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What made you learn?</a:t>
            </a:r>
            <a:endParaRPr/>
          </a:p>
          <a:p>
            <a:pPr indent="-99060"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What is/were these lessons used for?</a:t>
            </a:r>
            <a:endParaRPr/>
          </a:p>
          <a:p>
            <a:pPr indent="-99060"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What matters/makes sense to share with peers?</a:t>
            </a:r>
            <a:endParaRPr/>
          </a:p>
          <a:p>
            <a:pPr indent="-99060" lvl="0" marL="228600" rtl="0" algn="l">
              <a:lnSpc>
                <a:spcPct val="90000"/>
              </a:lnSpc>
              <a:spcBef>
                <a:spcPts val="1000"/>
              </a:spcBef>
              <a:spcAft>
                <a:spcPts val="0"/>
              </a:spcAft>
              <a:buClr>
                <a:schemeClr val="lt1"/>
              </a:buClr>
              <a:buSzPct val="100000"/>
              <a:buNone/>
            </a:pPr>
            <a:r>
              <a:t/>
            </a:r>
            <a:endParaRPr/>
          </a:p>
          <a:p>
            <a:pPr indent="-228600" lvl="0" marL="228600" rtl="0" algn="l">
              <a:lnSpc>
                <a:spcPct val="90000"/>
              </a:lnSpc>
              <a:spcBef>
                <a:spcPts val="1000"/>
              </a:spcBef>
              <a:spcAft>
                <a:spcPts val="0"/>
              </a:spcAft>
              <a:buClr>
                <a:schemeClr val="lt1"/>
              </a:buClr>
              <a:buSzPct val="100000"/>
              <a:buChar char="•"/>
            </a:pPr>
            <a:r>
              <a:rPr lang="pt-PT"/>
              <a:t>How do I see the future? What continuity? What doubts, dilemmas, tensions?</a:t>
            </a:r>
            <a:endParaRPr/>
          </a:p>
        </p:txBody>
      </p:sp>
      <p:pic>
        <p:nvPicPr>
          <p:cNvPr id="639" name="Google Shape;639;p84"/>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5"/>
          <p:cNvSpPr txBox="1"/>
          <p:nvPr>
            <p:ph type="title"/>
          </p:nvPr>
        </p:nvSpPr>
        <p:spPr>
          <a:xfrm>
            <a:off x="1560350" y="365125"/>
            <a:ext cx="1006679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2800"/>
              <a:buFont typeface="Arial"/>
              <a:buNone/>
            </a:pPr>
            <a:r>
              <a:rPr b="0" i="0" lang="pt-PT" sz="2800" u="none" strike="noStrike">
                <a:solidFill>
                  <a:srgbClr val="FFFFFF"/>
                </a:solidFill>
                <a:latin typeface="Arial"/>
                <a:ea typeface="Arial"/>
                <a:cs typeface="Arial"/>
                <a:sym typeface="Arial"/>
              </a:rPr>
              <a:t>Asynchronous Activity</a:t>
            </a:r>
            <a:endParaRPr/>
          </a:p>
        </p:txBody>
      </p:sp>
      <p:sp>
        <p:nvSpPr>
          <p:cNvPr id="645" name="Google Shape;645;p85"/>
          <p:cNvSpPr txBox="1"/>
          <p:nvPr>
            <p:ph idx="1" type="body"/>
          </p:nvPr>
        </p:nvSpPr>
        <p:spPr>
          <a:xfrm>
            <a:off x="1560349" y="2533474"/>
            <a:ext cx="10066791" cy="3836433"/>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chemeClr val="lt1"/>
              </a:buClr>
              <a:buSzPts val="2400"/>
              <a:buChar char="•"/>
            </a:pPr>
            <a:r>
              <a:rPr lang="pt-PT"/>
              <a:t>Create a post on the training platform referring to the work and activities of this training, reflecting on the impact that the TEC++US 2.0 tools can have at a professional and pedagogical level.</a:t>
            </a:r>
            <a:endParaRPr/>
          </a:p>
        </p:txBody>
      </p:sp>
      <p:pic>
        <p:nvPicPr>
          <p:cNvPr id="646" name="Google Shape;646;p85"/>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6"/>
          <p:cNvSpPr txBox="1"/>
          <p:nvPr>
            <p:ph type="ctrTitle"/>
          </p:nvPr>
        </p:nvSpPr>
        <p:spPr>
          <a:xfrm>
            <a:off x="1524000" y="2486869"/>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Arial"/>
              <a:buNone/>
            </a:pPr>
            <a:r>
              <a:rPr lang="pt-PT"/>
              <a:t>THANK YOU!</a:t>
            </a:r>
            <a:endParaRPr/>
          </a:p>
        </p:txBody>
      </p:sp>
      <p:pic>
        <p:nvPicPr>
          <p:cNvPr id="652" name="Google Shape;652;p86"/>
          <p:cNvPicPr preferRelativeResize="0"/>
          <p:nvPr/>
        </p:nvPicPr>
        <p:blipFill rotWithShape="1">
          <a:blip r:embed="rId3">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Google Shape;98;p19"/>
          <p:cNvSpPr txBox="1"/>
          <p:nvPr>
            <p:ph type="title"/>
          </p:nvPr>
        </p:nvSpPr>
        <p:spPr>
          <a:xfrm>
            <a:off x="7497821" y="1425724"/>
            <a:ext cx="4196700" cy="1119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b="0" i="0" lang="pt-PT" sz="1800" u="none" strike="noStrike">
                <a:solidFill>
                  <a:srgbClr val="70757A"/>
                </a:solidFill>
                <a:latin typeface="arial"/>
                <a:ea typeface="arial"/>
                <a:cs typeface="arial"/>
                <a:sym typeface="arial"/>
              </a:rPr>
              <a:t>Def Leppard</a:t>
            </a:r>
            <a:endParaRPr>
              <a:latin typeface="Arial"/>
              <a:ea typeface="Arial"/>
              <a:cs typeface="Arial"/>
              <a:sym typeface="Arial"/>
            </a:endParaRPr>
          </a:p>
        </p:txBody>
      </p:sp>
      <p:sp>
        <p:nvSpPr>
          <p:cNvPr id="99" name="Google Shape;99;p19"/>
          <p:cNvSpPr txBox="1"/>
          <p:nvPr>
            <p:ph idx="1" type="body"/>
          </p:nvPr>
        </p:nvSpPr>
        <p:spPr>
          <a:xfrm>
            <a:off x="7497821" y="3060149"/>
            <a:ext cx="4197000" cy="3003900"/>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1000"/>
              </a:spcBef>
              <a:spcAft>
                <a:spcPts val="0"/>
              </a:spcAft>
              <a:buSzPts val="2100"/>
              <a:buNone/>
            </a:pPr>
            <a:r>
              <a:rPr lang="pt-PT" sz="1800">
                <a:solidFill>
                  <a:srgbClr val="FFFFFF"/>
                </a:solidFill>
                <a:latin typeface="arial"/>
                <a:ea typeface="arial"/>
                <a:cs typeface="arial"/>
                <a:sym typeface="arial"/>
              </a:rPr>
              <a:t>Richard John Cyril Allen (ur. 1 listopada 1963 r.) to angielski perkusista, który od 1978 r. grał w hardrockowym zespole Def Leppard. Przezwyciężył amputację lewej ręki w styczniu 1985 roku i kontynuował grę z zespołem, który odniósł największy sukces komercyjny. (na Wikipedii)</a:t>
            </a:r>
            <a:endParaRPr/>
          </a:p>
        </p:txBody>
      </p:sp>
      <p:pic>
        <p:nvPicPr>
          <p:cNvPr id="100" name="Google Shape;100;p19"/>
          <p:cNvPicPr preferRelativeResize="0"/>
          <p:nvPr>
            <p:ph idx="2" type="pic"/>
          </p:nvPr>
        </p:nvPicPr>
        <p:blipFill rotWithShape="1">
          <a:blip r:embed="rId4">
            <a:alphaModFix/>
          </a:blip>
          <a:srcRect b="49" l="0" r="0" t="49"/>
          <a:stretch/>
        </p:blipFill>
        <p:spPr>
          <a:xfrm>
            <a:off x="995363" y="1198563"/>
            <a:ext cx="5108575" cy="5108575"/>
          </a:xfrm>
          <a:prstGeom prst="rect">
            <a:avLst/>
          </a:prstGeom>
          <a:noFill/>
          <a:ln>
            <a:noFill/>
          </a:ln>
        </p:spPr>
      </p:pic>
      <p:pic>
        <p:nvPicPr>
          <p:cNvPr id="101" name="Google Shape;101;p19"/>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5" name="Shape 105"/>
        <p:cNvGrpSpPr/>
        <p:nvPr/>
      </p:nvGrpSpPr>
      <p:grpSpPr>
        <a:xfrm>
          <a:off x="0" y="0"/>
          <a:ext cx="0" cy="0"/>
          <a:chOff x="0" y="0"/>
          <a:chExt cx="0" cy="0"/>
        </a:xfrm>
      </p:grpSpPr>
      <p:sp>
        <p:nvSpPr>
          <p:cNvPr id="106" name="Google Shape;106;p20"/>
          <p:cNvSpPr txBox="1"/>
          <p:nvPr>
            <p:ph type="title"/>
          </p:nvPr>
        </p:nvSpPr>
        <p:spPr>
          <a:xfrm>
            <a:off x="976872" y="2869500"/>
            <a:ext cx="4196700" cy="11190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3000"/>
              <a:buNone/>
            </a:pPr>
            <a:r>
              <a:rPr lang="pt-PT"/>
              <a:t>WŁĄCZENIE</a:t>
            </a:r>
            <a:endParaRPr>
              <a:latin typeface="Arial"/>
              <a:ea typeface="Arial"/>
              <a:cs typeface="Arial"/>
              <a:sym typeface="Arial"/>
            </a:endParaRPr>
          </a:p>
        </p:txBody>
      </p:sp>
      <p:pic>
        <p:nvPicPr>
          <p:cNvPr descr="Aniversário do DIVERSA: nove anos de educação inclusiva na prática" id="107" name="Google Shape;107;p20"/>
          <p:cNvPicPr preferRelativeResize="0"/>
          <p:nvPr/>
        </p:nvPicPr>
        <p:blipFill rotWithShape="1">
          <a:blip r:embed="rId4">
            <a:alphaModFix/>
          </a:blip>
          <a:srcRect b="0" l="0" r="0" t="0"/>
          <a:stretch/>
        </p:blipFill>
        <p:spPr>
          <a:xfrm>
            <a:off x="5910020" y="1547644"/>
            <a:ext cx="5962973" cy="3975315"/>
          </a:xfrm>
          <a:prstGeom prst="rect">
            <a:avLst/>
          </a:prstGeom>
          <a:noFill/>
          <a:ln>
            <a:noFill/>
          </a:ln>
        </p:spPr>
      </p:pic>
      <p:pic>
        <p:nvPicPr>
          <p:cNvPr id="108" name="Google Shape;108;p20"/>
          <p:cNvPicPr preferRelativeResize="0"/>
          <p:nvPr/>
        </p:nvPicPr>
        <p:blipFill rotWithShape="1">
          <a:blip r:embed="rId5">
            <a:alphaModFix/>
          </a:blip>
          <a:srcRect b="29300" l="8000" r="0" t="46850"/>
          <a:stretch/>
        </p:blipFill>
        <p:spPr>
          <a:xfrm>
            <a:off x="9801224" y="6083673"/>
            <a:ext cx="2390775" cy="6197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delo de apresentação personalizado">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