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Work Sans"/>
      <p:regular r:id="rId84"/>
      <p:bold r:id="rId85"/>
      <p:italic r:id="rId86"/>
      <p:boldItalic r:id="rId87"/>
    </p:embeddedFont>
    <p:embeddedFont>
      <p:font typeface="Noto Sans Symbol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WorkSans-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WorkSans-italic.fntdata"/><Relationship Id="rId41" Type="http://schemas.openxmlformats.org/officeDocument/2006/relationships/slide" Target="slides/slide37.xml"/><Relationship Id="rId85" Type="http://schemas.openxmlformats.org/officeDocument/2006/relationships/font" Target="fonts/WorkSans-bold.fntdata"/><Relationship Id="rId44" Type="http://schemas.openxmlformats.org/officeDocument/2006/relationships/slide" Target="slides/slide40.xml"/><Relationship Id="rId88" Type="http://schemas.openxmlformats.org/officeDocument/2006/relationships/font" Target="fonts/NotoSansSymbols-regular.fntdata"/><Relationship Id="rId43" Type="http://schemas.openxmlformats.org/officeDocument/2006/relationships/slide" Target="slides/slide39.xml"/><Relationship Id="rId87" Type="http://schemas.openxmlformats.org/officeDocument/2006/relationships/font" Target="fonts/WorkSans-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NotoSansSymbols-bold.fntdata"/><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6" name="Google Shape;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p:cSld name="1_Presentation 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2">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ph idx="2" type="pic"/>
          </p:nvPr>
        </p:nvSpPr>
        <p:spPr>
          <a:xfrm>
            <a:off x="6430854" y="954749"/>
            <a:ext cx="5109300" cy="5109300"/>
          </a:xfrm>
          <a:prstGeom prst="ellipse">
            <a:avLst/>
          </a:prstGeom>
          <a:noFill/>
          <a:ln>
            <a:noFill/>
          </a:ln>
        </p:spPr>
      </p:sp>
      <p:sp>
        <p:nvSpPr>
          <p:cNvPr id="45" name="Google Shape;45;p11"/>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6" name="Google Shape;46;p11"/>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type="obj">
  <p:cSld name="OBJEC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ph idx="2" type="pic"/>
          </p:nvPr>
        </p:nvSpPr>
        <p:spPr>
          <a:xfrm>
            <a:off x="1053511" y="1185443"/>
            <a:ext cx="5109300" cy="5109300"/>
          </a:xfrm>
          <a:prstGeom prst="ellipse">
            <a:avLst/>
          </a:prstGeom>
          <a:noFill/>
          <a:ln>
            <a:noFill/>
          </a:ln>
        </p:spPr>
      </p:sp>
      <p:sp>
        <p:nvSpPr>
          <p:cNvPr id="22" name="Google Shape;22;p4"/>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23" name="Google Shape;23;p4"/>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p:cSld name="2_text &amp; photo">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2">
  <p:cSld name="2_text &amp; photo 2">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2">
  <p:cSld name="1_text &amp; photo 2">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p:cSld name="2_Presentation Titl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p:nvPr>
            <p:ph idx="2" type="pic"/>
          </p:nvPr>
        </p:nvSpPr>
        <p:spPr>
          <a:xfrm>
            <a:off x="6430854" y="954749"/>
            <a:ext cx="5109300" cy="5109300"/>
          </a:xfrm>
          <a:prstGeom prst="ellipse">
            <a:avLst/>
          </a:prstGeom>
          <a:noFill/>
          <a:ln>
            <a:noFill/>
          </a:ln>
        </p:spPr>
      </p:sp>
      <p:sp>
        <p:nvSpPr>
          <p:cNvPr id="37" name="Google Shape;37;p9"/>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38" name="Google Shape;38;p9"/>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1053511" y="1185443"/>
            <a:ext cx="5109300" cy="5109300"/>
          </a:xfrm>
          <a:prstGeom prst="ellipse">
            <a:avLst/>
          </a:prstGeom>
          <a:noFill/>
          <a:ln>
            <a:noFill/>
          </a:ln>
        </p:spPr>
      </p:sp>
      <p:sp>
        <p:nvSpPr>
          <p:cNvPr id="41" name="Google Shape;41;p10"/>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2" name="Google Shape;42;p10"/>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1b4PvmMCy2Y&amp;t=3s" TargetMode="External"/><Relationship Id="rId4" Type="http://schemas.openxmlformats.org/officeDocument/2006/relationships/image" Target="../media/image2.png"/><Relationship Id="rId5" Type="http://schemas.openxmlformats.org/officeDocument/2006/relationships/hyperlink" Target="http://www.youtube.com/watch?v=1b4PvmMCy2Y" TargetMode="External"/><Relationship Id="rId6"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get.plickers.com/" TargetMode="External"/><Relationship Id="rId4" Type="http://schemas.openxmlformats.org/officeDocument/2006/relationships/hyperlink" Target="https://www.mentimeter.com/" TargetMode="External"/><Relationship Id="rId5" Type="http://schemas.openxmlformats.org/officeDocument/2006/relationships/hyperlink" Target="https://padlet.com/" TargetMode="External"/><Relationship Id="rId6" Type="http://schemas.openxmlformats.org/officeDocument/2006/relationships/hyperlink" Target="https://www.goconqr.com/" TargetMode="External"/><Relationship Id="rId7"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tLHrC1ISPXE" TargetMode="External"/><Relationship Id="rId4" Type="http://schemas.openxmlformats.org/officeDocument/2006/relationships/image" Target="../media/image2.png"/><Relationship Id="rId5" Type="http://schemas.openxmlformats.org/officeDocument/2006/relationships/hyperlink" Target="http://www.youtube.com/watch?v=tLHrC1ISPXE" TargetMode="External"/><Relationship Id="rId6"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youtube.com/watch?v=pGLTJw0GSxk" TargetMode="External"/><Relationship Id="rId4" Type="http://schemas.openxmlformats.org/officeDocument/2006/relationships/image" Target="../media/image2.png"/><Relationship Id="rId5" Type="http://schemas.openxmlformats.org/officeDocument/2006/relationships/hyperlink" Target="http://www.youtube.com/watch?v=pGLTJw0GSxk" TargetMode="External"/><Relationship Id="rId6"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GaRu2gBLhec" TargetMode="External"/><Relationship Id="rId4" Type="http://schemas.openxmlformats.org/officeDocument/2006/relationships/image" Target="../media/image2.png"/><Relationship Id="rId5" Type="http://schemas.openxmlformats.org/officeDocument/2006/relationships/hyperlink" Target="http://www.youtube.com/watch?v=GaRu2gBLhec" TargetMode="External"/><Relationship Id="rId6"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idrlabs.com/pt/inteligencias-multiplas/teste.php"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jp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hyperlink" Target="https://www.tec4everyone2us.eu/categories" TargetMode="External"/><Relationship Id="rId5"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5.jpg"/><Relationship Id="rId5" Type="http://schemas.openxmlformats.org/officeDocument/2006/relationships/image" Target="../media/image29.jpg"/><Relationship Id="rId6"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31.png"/><Relationship Id="rId6" Type="http://schemas.openxmlformats.org/officeDocument/2006/relationships/image" Target="../media/image32.jpg"/><Relationship Id="rId7" Type="http://schemas.openxmlformats.org/officeDocument/2006/relationships/image" Target="../media/image30.png"/><Relationship Id="rId8"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hyperlink" Target="https://www.tec4everyone2us.eu/about-the-project" TargetMode="External"/><Relationship Id="rId5"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8.png"/><Relationship Id="rId4" Type="http://schemas.openxmlformats.org/officeDocument/2006/relationships/image" Target="../media/image37.png"/><Relationship Id="rId5" Type="http://schemas.openxmlformats.org/officeDocument/2006/relationships/hyperlink" Target="https://play.google.com/store/apps/details?id=com.Erasmus.TECUS" TargetMode="External"/><Relationship Id="rId6" Type="http://schemas.openxmlformats.org/officeDocument/2006/relationships/hyperlink" Target="https://apps.apple.com/pt/app/tec-us2-0/id6452801084?l=en-GB" TargetMode="External"/><Relationship Id="rId7"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8.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5.png"/><Relationship Id="rId7" Type="http://schemas.openxmlformats.org/officeDocument/2006/relationships/image" Target="../media/image58.png"/><Relationship Id="rId8"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9.png"/><Relationship Id="rId4" Type="http://schemas.openxmlformats.org/officeDocument/2006/relationships/image" Target="../media/image57.png"/><Relationship Id="rId5" Type="http://schemas.openxmlformats.org/officeDocument/2006/relationships/image" Target="../media/image46.png"/><Relationship Id="rId6"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60.png"/><Relationship Id="rId7"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hyperlink" Target="https://www.tec4everyone2us.eu/c%C3%B3pia-coming-soon" TargetMode="External"/><Relationship Id="rId6"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9.png"/><Relationship Id="rId4" Type="http://schemas.openxmlformats.org/officeDocument/2006/relationships/image" Target="../media/image56.png"/><Relationship Id="rId5" Type="http://schemas.openxmlformats.org/officeDocument/2006/relationships/image" Target="../media/image63.png"/><Relationship Id="rId6" Type="http://schemas.openxmlformats.org/officeDocument/2006/relationships/image" Target="../media/image62.png"/><Relationship Id="rId7"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tec4everyone2us.eu" TargetMode="Externa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66.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hyperlink" Target="https://www.youtube.com/watch?v=BO1Nae_EBvQ" TargetMode="External"/><Relationship Id="rId5" Type="http://schemas.openxmlformats.org/officeDocument/2006/relationships/image" Target="../media/image2.png"/><Relationship Id="rId6" Type="http://schemas.openxmlformats.org/officeDocument/2006/relationships/hyperlink" Target="http://www.youtube.com/watch?v=BO1Nae_EBvQ" TargetMode="External"/><Relationship Id="rId7"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tec4everyone2us.e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8.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3.jpg"/><Relationship Id="rId5"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7.jp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5.jp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solidFill>
                  <a:schemeClr val="lt1"/>
                </a:solidFill>
                <a:latin typeface="Arial"/>
                <a:ea typeface="Arial"/>
                <a:cs typeface="Arial"/>
                <a:sym typeface="Arial"/>
              </a:rPr>
              <a:t>TEC++US 2.0</a:t>
            </a:r>
            <a:endParaRPr>
              <a:solidFill>
                <a:schemeClr val="lt1"/>
              </a:solidFill>
              <a:latin typeface="Arial"/>
              <a:ea typeface="Arial"/>
              <a:cs typeface="Arial"/>
              <a:sym typeface="Arial"/>
            </a:endParaRPr>
          </a:p>
        </p:txBody>
      </p:sp>
      <p:pic>
        <p:nvPicPr>
          <p:cNvPr id="52" name="Google Shape;52;p12"/>
          <p:cNvPicPr preferRelativeResize="0"/>
          <p:nvPr/>
        </p:nvPicPr>
        <p:blipFill rotWithShape="1">
          <a:blip r:embed="rId4">
            <a:alphaModFix/>
          </a:blip>
          <a:srcRect b="29300" l="8000" r="0" t="46850"/>
          <a:stretch/>
        </p:blipFill>
        <p:spPr>
          <a:xfrm>
            <a:off x="1457325" y="417041"/>
            <a:ext cx="3020802" cy="783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t/>
            </a:r>
            <a:endParaRPr/>
          </a:p>
        </p:txBody>
      </p:sp>
      <p:sp>
        <p:nvSpPr>
          <p:cNvPr id="114" name="Google Shape;114;p2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rPr lang="pt-PT" sz="1800">
                <a:solidFill>
                  <a:srgbClr val="FFFFFF"/>
                </a:solidFill>
                <a:latin typeface="Calibri"/>
                <a:ea typeface="Calibri"/>
                <a:cs typeface="Calibri"/>
                <a:sym typeface="Calibri"/>
              </a:rPr>
              <a:t>Tony Booth descreve a participação na sala de aula inclusiva desta forma:</a:t>
            </a:r>
            <a:endParaRPr sz="1800">
              <a:solidFill>
                <a:srgbClr val="FFFFFF"/>
              </a:solidFill>
              <a:latin typeface="Calibri"/>
              <a:ea typeface="Calibri"/>
              <a:cs typeface="Calibri"/>
              <a:sym typeface="Calibri"/>
            </a:endParaRPr>
          </a:p>
          <a:p>
            <a:pPr indent="0" lvl="0" marL="228600" rtl="0" algn="r">
              <a:lnSpc>
                <a:spcPct val="90000"/>
              </a:lnSpc>
              <a:spcBef>
                <a:spcPts val="0"/>
              </a:spcBef>
              <a:spcAft>
                <a:spcPts val="0"/>
              </a:spcAft>
              <a:buNone/>
            </a:pPr>
            <a:r>
              <a:t/>
            </a:r>
            <a:endParaRPr sz="1800">
              <a:solidFill>
                <a:srgbClr val="FFFFFF"/>
              </a:solidFill>
              <a:latin typeface="Calibri"/>
              <a:ea typeface="Calibri"/>
              <a:cs typeface="Calibri"/>
              <a:sym typeface="Calibri"/>
            </a:endParaRPr>
          </a:p>
          <a:p>
            <a:pPr indent="0" lvl="0" marL="228600" rtl="0" algn="l">
              <a:lnSpc>
                <a:spcPct val="90000"/>
              </a:lnSpc>
              <a:spcBef>
                <a:spcPts val="0"/>
              </a:spcBef>
              <a:spcAft>
                <a:spcPts val="0"/>
              </a:spcAft>
              <a:buNone/>
            </a:pPr>
            <a:r>
              <a:rPr lang="pt-PT" sz="1800">
                <a:solidFill>
                  <a:srgbClr val="FFFFFF"/>
                </a:solidFill>
                <a:latin typeface="Calibri"/>
                <a:ea typeface="Calibri"/>
                <a:cs typeface="Calibri"/>
                <a:sym typeface="Calibri"/>
              </a:rPr>
              <a:t>[...] Implica aprender juntamente com os outros e colaborar com eles em aulas compartilhadas. Envolve um compromisso ativo com o que é aprendido e ensinado e ter uma palavra sobre como a educação é vivenciada. Mas participar também significa ser reconhecido e aceite por si mesmo: participo com o outro quando o outro  me reconhece como uma pessoa igual e me aceita como sou.</a:t>
            </a:r>
            <a:endParaRPr sz="1800">
              <a:solidFill>
                <a:srgbClr val="FFFFFF"/>
              </a:solidFill>
              <a:latin typeface="Calibri"/>
              <a:ea typeface="Calibri"/>
              <a:cs typeface="Calibri"/>
              <a:sym typeface="Calibri"/>
            </a:endParaRPr>
          </a:p>
          <a:p>
            <a:pPr indent="0" lvl="0" marL="228600" rtl="0" algn="r">
              <a:lnSpc>
                <a:spcPct val="90000"/>
              </a:lnSpc>
              <a:spcBef>
                <a:spcPts val="0"/>
              </a:spcBef>
              <a:spcAft>
                <a:spcPts val="0"/>
              </a:spcAft>
              <a:buNone/>
            </a:pPr>
            <a:r>
              <a:t/>
            </a:r>
            <a:endParaRPr sz="1800">
              <a:solidFill>
                <a:srgbClr val="FFFFFF"/>
              </a:solidFill>
              <a:latin typeface="Calibri"/>
              <a:ea typeface="Calibri"/>
              <a:cs typeface="Calibri"/>
              <a:sym typeface="Calibri"/>
            </a:endParaRPr>
          </a:p>
          <a:p>
            <a:pPr indent="0" lvl="0" marL="228600" rtl="0" algn="r">
              <a:lnSpc>
                <a:spcPct val="90000"/>
              </a:lnSpc>
              <a:spcBef>
                <a:spcPts val="0"/>
              </a:spcBef>
              <a:spcAft>
                <a:spcPts val="0"/>
              </a:spcAft>
              <a:buNone/>
            </a:pPr>
            <a:r>
              <a:rPr lang="pt-PT" sz="1800">
                <a:solidFill>
                  <a:srgbClr val="FFFFFF"/>
                </a:solidFill>
                <a:latin typeface="Calibri"/>
                <a:ea typeface="Calibri"/>
                <a:cs typeface="Calibri"/>
                <a:sym typeface="Calibri"/>
              </a:rPr>
              <a:t>(Booth 2003:2)</a:t>
            </a:r>
            <a:endParaRPr sz="1800">
              <a:solidFill>
                <a:srgbClr val="FFFFFF"/>
              </a:solidFill>
              <a:latin typeface="Calibri"/>
              <a:ea typeface="Calibri"/>
              <a:cs typeface="Calibri"/>
              <a:sym typeface="Calibri"/>
            </a:endParaRPr>
          </a:p>
          <a:p>
            <a:pPr indent="0" lvl="0" marL="228600" rtl="0" algn="r">
              <a:lnSpc>
                <a:spcPct val="90000"/>
              </a:lnSpc>
              <a:spcBef>
                <a:spcPts val="0"/>
              </a:spcBef>
              <a:spcAft>
                <a:spcPts val="0"/>
              </a:spcAft>
              <a:buNone/>
            </a:pPr>
            <a:r>
              <a:t/>
            </a:r>
            <a:endParaRPr sz="1800">
              <a:solidFill>
                <a:srgbClr val="FFFFFF"/>
              </a:solidFill>
              <a:latin typeface="Calibri"/>
              <a:ea typeface="Calibri"/>
              <a:cs typeface="Calibri"/>
              <a:sym typeface="Calibri"/>
            </a:endParaRPr>
          </a:p>
          <a:p>
            <a:pPr indent="0" lvl="0" marL="228600" rtl="0" algn="l">
              <a:lnSpc>
                <a:spcPct val="90000"/>
              </a:lnSpc>
              <a:spcBef>
                <a:spcPts val="1000"/>
              </a:spcBef>
              <a:spcAft>
                <a:spcPts val="0"/>
              </a:spcAft>
              <a:buNone/>
            </a:pPr>
            <a:br>
              <a:rPr lang="pt-PT"/>
            </a:br>
            <a:endParaRPr/>
          </a:p>
        </p:txBody>
      </p:sp>
      <p:pic>
        <p:nvPicPr>
          <p:cNvPr id="115" name="Google Shape;115;p2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lang="pt-PT">
                <a:solidFill>
                  <a:srgbClr val="FFFFFF"/>
                </a:solidFill>
                <a:latin typeface="Calibri"/>
                <a:ea typeface="Calibri"/>
                <a:cs typeface="Calibri"/>
                <a:sym typeface="Calibri"/>
              </a:rPr>
              <a:t>Como chegámos até aqui</a:t>
            </a:r>
            <a:r>
              <a:rPr b="0" i="0" lang="pt-PT" u="none" strike="noStrike">
                <a:solidFill>
                  <a:srgbClr val="FFFFFF"/>
                </a:solidFill>
                <a:latin typeface="Calibri"/>
                <a:ea typeface="Calibri"/>
                <a:cs typeface="Calibri"/>
                <a:sym typeface="Calibri"/>
              </a:rPr>
              <a:t>?</a:t>
            </a:r>
            <a:endParaRPr/>
          </a:p>
        </p:txBody>
      </p:sp>
      <p:sp>
        <p:nvSpPr>
          <p:cNvPr id="121" name="Google Shape;121;p22"/>
          <p:cNvSpPr/>
          <p:nvPr/>
        </p:nvSpPr>
        <p:spPr>
          <a:xfrm>
            <a:off x="1143000" y="2870200"/>
            <a:ext cx="2641600" cy="1701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1940… ainda existem centros para pessoas com deficiência</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pt-PT" sz="1800" u="none" cap="none" strike="noStrike">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p:txBody>
      </p:sp>
      <p:sp>
        <p:nvSpPr>
          <p:cNvPr id="122" name="Google Shape;122;p22"/>
          <p:cNvSpPr/>
          <p:nvPr/>
        </p:nvSpPr>
        <p:spPr>
          <a:xfrm>
            <a:off x="4089400" y="2946400"/>
            <a:ext cx="4673600" cy="1320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Mudança na filosofia em relação à educação inclusiva</a:t>
            </a:r>
            <a:endParaRPr sz="1800">
              <a:solidFill>
                <a:schemeClr val="lt1"/>
              </a:solidFill>
              <a:latin typeface="Calibri"/>
              <a:ea typeface="Calibri"/>
              <a:cs typeface="Calibri"/>
              <a:sym typeface="Calibri"/>
            </a:endParaRPr>
          </a:p>
        </p:txBody>
      </p:sp>
      <p:pic>
        <p:nvPicPr>
          <p:cNvPr id="123" name="Google Shape;123;p22"/>
          <p:cNvPicPr preferRelativeResize="0"/>
          <p:nvPr/>
        </p:nvPicPr>
        <p:blipFill rotWithShape="1">
          <a:blip r:embed="rId3">
            <a:alphaModFix/>
          </a:blip>
          <a:srcRect b="0" l="0" r="0" t="0"/>
          <a:stretch/>
        </p:blipFill>
        <p:spPr>
          <a:xfrm>
            <a:off x="6692900" y="2108200"/>
            <a:ext cx="4749800" cy="4749800"/>
          </a:xfrm>
          <a:prstGeom prst="rect">
            <a:avLst/>
          </a:prstGeom>
          <a:noFill/>
          <a:ln>
            <a:noFill/>
          </a:ln>
        </p:spPr>
      </p:pic>
      <p:sp>
        <p:nvSpPr>
          <p:cNvPr id="124" name="Google Shape;124;p22"/>
          <p:cNvSpPr txBox="1"/>
          <p:nvPr/>
        </p:nvSpPr>
        <p:spPr>
          <a:xfrm>
            <a:off x="3517901" y="4967188"/>
            <a:ext cx="37464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Na década de 60:</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Associações de Primeiros Pais;</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Perspectivas humanistas com foco na Declaração dos Direitos da Criança e dos Direitos Humanos;</a:t>
            </a:r>
            <a:endParaRPr sz="1800">
              <a:solidFill>
                <a:srgbClr val="FFFFFF"/>
              </a:solidFill>
              <a:latin typeface="Calibri"/>
              <a:ea typeface="Calibri"/>
              <a:cs typeface="Calibri"/>
              <a:sym typeface="Calibri"/>
            </a:endParaRPr>
          </a:p>
          <a:p>
            <a:pPr indent="0" lvl="0" marL="0" marR="0" rtl="0" algn="l">
              <a:spcBef>
                <a:spcPts val="0"/>
              </a:spcBef>
              <a:spcAft>
                <a:spcPts val="0"/>
              </a:spcAft>
              <a:buSzPts val="1100"/>
              <a:buNone/>
            </a:pPr>
            <a:r>
              <a:rPr lang="pt-PT" sz="1800">
                <a:solidFill>
                  <a:srgbClr val="FFFFFF"/>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125" name="Google Shape;125;p2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lang="pt-PT" sz="3200">
                <a:solidFill>
                  <a:srgbClr val="FFFFFF"/>
                </a:solidFill>
                <a:latin typeface="Calibri"/>
                <a:ea typeface="Calibri"/>
                <a:cs typeface="Calibri"/>
                <a:sym typeface="Calibri"/>
              </a:rPr>
              <a:t>Da normalização à inclusão</a:t>
            </a:r>
            <a:r>
              <a:rPr b="0" i="0" lang="pt-PT" sz="3200" u="none" strike="noStrike">
                <a:solidFill>
                  <a:srgbClr val="FFFFFF"/>
                </a:solidFill>
                <a:latin typeface="Calibri"/>
                <a:ea typeface="Calibri"/>
                <a:cs typeface="Calibri"/>
                <a:sym typeface="Calibri"/>
              </a:rPr>
              <a:t>:</a:t>
            </a:r>
            <a:endParaRPr/>
          </a:p>
        </p:txBody>
      </p:sp>
      <p:sp>
        <p:nvSpPr>
          <p:cNvPr id="131" name="Google Shape;131;p23"/>
          <p:cNvSpPr txBox="1"/>
          <p:nvPr>
            <p:ph idx="1" type="body"/>
          </p:nvPr>
        </p:nvSpPr>
        <p:spPr>
          <a:xfrm>
            <a:off x="1062604" y="19111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br>
              <a:rPr b="0" lang="pt-PT"/>
            </a:br>
            <a:r>
              <a:rPr lang="pt-PT" sz="1800">
                <a:solidFill>
                  <a:srgbClr val="FFFFFF"/>
                </a:solidFill>
                <a:latin typeface="Calibri"/>
                <a:ea typeface="Calibri"/>
                <a:cs typeface="Calibri"/>
                <a:sym typeface="Calibri"/>
              </a:rPr>
              <a:t>Aspectos que contribuíram para questionar a institucionalização das pessoas com deficiência:</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342900" lvl="0" marL="457200" rtl="0" algn="l">
              <a:lnSpc>
                <a:spcPct val="90000"/>
              </a:lnSpc>
              <a:spcBef>
                <a:spcPts val="0"/>
              </a:spcBef>
              <a:spcAft>
                <a:spcPts val="0"/>
              </a:spcAft>
              <a:buClr>
                <a:srgbClr val="FFFFFF"/>
              </a:buClr>
              <a:buSzPts val="1800"/>
              <a:buFont typeface="Calibri"/>
              <a:buChar char="•"/>
            </a:pPr>
            <a:r>
              <a:rPr lang="pt-PT" sz="1800">
                <a:solidFill>
                  <a:srgbClr val="FFFFFF"/>
                </a:solidFill>
                <a:latin typeface="Calibri"/>
                <a:ea typeface="Calibri"/>
                <a:cs typeface="Calibri"/>
                <a:sym typeface="Calibri"/>
              </a:rPr>
              <a:t>o desenvolvimento de Associações de Pais;</a:t>
            </a:r>
            <a:endParaRPr sz="1800">
              <a:solidFill>
                <a:srgbClr val="FFFFFF"/>
              </a:solidFill>
              <a:latin typeface="Calibri"/>
              <a:ea typeface="Calibri"/>
              <a:cs typeface="Calibri"/>
              <a:sym typeface="Calibri"/>
            </a:endParaRPr>
          </a:p>
          <a:p>
            <a:pPr indent="-342900" lvl="0" marL="457200" rtl="0" algn="l">
              <a:lnSpc>
                <a:spcPct val="90000"/>
              </a:lnSpc>
              <a:spcBef>
                <a:spcPts val="0"/>
              </a:spcBef>
              <a:spcAft>
                <a:spcPts val="0"/>
              </a:spcAft>
              <a:buClr>
                <a:srgbClr val="FFFFFF"/>
              </a:buClr>
              <a:buSzPts val="1800"/>
              <a:buFont typeface="Calibri"/>
              <a:buChar char="•"/>
            </a:pPr>
            <a:r>
              <a:rPr lang="pt-PT" sz="1800">
                <a:solidFill>
                  <a:srgbClr val="FFFFFF"/>
                </a:solidFill>
                <a:latin typeface="Calibri"/>
                <a:ea typeface="Calibri"/>
                <a:cs typeface="Calibri"/>
                <a:sym typeface="Calibri"/>
              </a:rPr>
              <a:t>pessoas com deficiência e voluntários;</a:t>
            </a:r>
            <a:endParaRPr sz="1800">
              <a:solidFill>
                <a:srgbClr val="FFFFFF"/>
              </a:solidFill>
              <a:latin typeface="Calibri"/>
              <a:ea typeface="Calibri"/>
              <a:cs typeface="Calibri"/>
              <a:sym typeface="Calibri"/>
            </a:endParaRPr>
          </a:p>
          <a:p>
            <a:pPr indent="-342900" lvl="0" marL="457200" rtl="0" algn="l">
              <a:lnSpc>
                <a:spcPct val="90000"/>
              </a:lnSpc>
              <a:spcBef>
                <a:spcPts val="0"/>
              </a:spcBef>
              <a:spcAft>
                <a:spcPts val="0"/>
              </a:spcAft>
              <a:buClr>
                <a:srgbClr val="FFFFFF"/>
              </a:buClr>
              <a:buSzPts val="1800"/>
              <a:buFont typeface="Calibri"/>
              <a:buChar char="•"/>
            </a:pPr>
            <a:r>
              <a:rPr lang="pt-PT" sz="1800">
                <a:solidFill>
                  <a:srgbClr val="FFFFFF"/>
                </a:solidFill>
                <a:latin typeface="Calibri"/>
                <a:ea typeface="Calibri"/>
                <a:cs typeface="Calibri"/>
                <a:sym typeface="Calibri"/>
              </a:rPr>
              <a:t>consciência da sociedade sobre a desumanização que ocorreia em muitas instituições;</a:t>
            </a:r>
            <a:endParaRPr sz="1800">
              <a:solidFill>
                <a:srgbClr val="FFFFFF"/>
              </a:solidFill>
              <a:latin typeface="Calibri"/>
              <a:ea typeface="Calibri"/>
              <a:cs typeface="Calibri"/>
              <a:sym typeface="Calibri"/>
            </a:endParaRPr>
          </a:p>
          <a:p>
            <a:pPr indent="-342900" lvl="0" marL="457200" rtl="0" algn="l">
              <a:lnSpc>
                <a:spcPct val="90000"/>
              </a:lnSpc>
              <a:spcBef>
                <a:spcPts val="0"/>
              </a:spcBef>
              <a:spcAft>
                <a:spcPts val="0"/>
              </a:spcAft>
              <a:buClr>
                <a:srgbClr val="FFFFFF"/>
              </a:buClr>
              <a:buSzPts val="1800"/>
              <a:buFont typeface="Calibri"/>
              <a:buChar char="•"/>
            </a:pPr>
            <a:r>
              <a:rPr lang="pt-PT" sz="1800">
                <a:solidFill>
                  <a:srgbClr val="FFFFFF"/>
                </a:solidFill>
                <a:latin typeface="Calibri"/>
                <a:ea typeface="Calibri"/>
                <a:cs typeface="Calibri"/>
                <a:sym typeface="Calibri"/>
              </a:rPr>
              <a:t>  fraca qualidade de serviço nas instituições; alto custo económico…</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b="1" sz="1800">
              <a:solidFill>
                <a:srgbClr val="FFFF00"/>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b="1" lang="pt-PT" sz="1800">
                <a:solidFill>
                  <a:srgbClr val="FFFF00"/>
                </a:solidFill>
                <a:latin typeface="Calibri"/>
                <a:ea typeface="Calibri"/>
                <a:cs typeface="Calibri"/>
                <a:sym typeface="Calibri"/>
              </a:rPr>
              <a:t>Os direitos das crianças e jovens com deficiência, que já garantiam o direito à educação, à igualdade de oportunidades e à participação na sociedade.</a:t>
            </a:r>
            <a:endParaRPr b="1" sz="1800">
              <a:solidFill>
                <a:srgbClr val="FFFF00"/>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sz="1800">
              <a:solidFill>
                <a:srgbClr val="FFFFFF"/>
              </a:solidFill>
              <a:latin typeface="Calibri"/>
              <a:ea typeface="Calibri"/>
              <a:cs typeface="Calibri"/>
              <a:sym typeface="Calibri"/>
            </a:endParaRPr>
          </a:p>
        </p:txBody>
      </p:sp>
      <p:pic>
        <p:nvPicPr>
          <p:cNvPr id="132" name="Google Shape;132;p2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O treino que muda opiniões</a:t>
            </a:r>
            <a:endParaRPr/>
          </a:p>
        </p:txBody>
      </p:sp>
      <p:sp>
        <p:nvSpPr>
          <p:cNvPr id="138" name="Google Shape;138;p24"/>
          <p:cNvSpPr txBox="1"/>
          <p:nvPr>
            <p:ph idx="1" type="body"/>
          </p:nvPr>
        </p:nvSpPr>
        <p:spPr>
          <a:xfrm>
            <a:off x="1110608" y="6185854"/>
            <a:ext cx="9487948" cy="4977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https://www.youtube.com/watch?v=1b4PvmMCy2Y&amp;t=3s</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9" name="Google Shape;139;p2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olocamos câmeras escondidas em diversas academias do Rio de Janeiro. Mas a intenção não era fazer um experimento. &#10;Apenas mostrar a realidade.&#10;&#10;E a realidade é que ver um atleta Paralímpico de perto é algo muito, muito surpreendente.&#10;&#10;Jogos Paralímpicos Rio 2016. #TEMQUEIR" id="140" name="Google Shape;140;p24" title="O Treino que Muda Opiniões – Rio 2016">
            <a:hlinkClick r:id="rId5"/>
          </p:cNvPr>
          <p:cNvPicPr preferRelativeResize="0"/>
          <p:nvPr/>
        </p:nvPicPr>
        <p:blipFill>
          <a:blip r:embed="rId6">
            <a:alphaModFix/>
          </a:blip>
          <a:stretch>
            <a:fillRect/>
          </a:stretch>
        </p:blipFill>
        <p:spPr>
          <a:xfrm>
            <a:off x="1417750" y="1493700"/>
            <a:ext cx="8159950" cy="458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EVOLUÇÃO</a:t>
            </a:r>
            <a:endParaRPr/>
          </a:p>
        </p:txBody>
      </p:sp>
      <p:sp>
        <p:nvSpPr>
          <p:cNvPr id="146" name="Google Shape;146;p25"/>
          <p:cNvSpPr txBox="1"/>
          <p:nvPr/>
        </p:nvSpPr>
        <p:spPr>
          <a:xfrm>
            <a:off x="1560350" y="1377550"/>
            <a:ext cx="73419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Evolução do modelo médico/prescritivo para um modelo social</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a:t>
            </a:r>
            <a:endParaRPr sz="20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000">
              <a:solidFill>
                <a:srgbClr val="FFFFFF"/>
              </a:solidFill>
              <a:latin typeface="Calibri"/>
              <a:ea typeface="Calibri"/>
              <a:cs typeface="Calibri"/>
              <a:sym typeface="Calibri"/>
            </a:endParaRPr>
          </a:p>
        </p:txBody>
      </p:sp>
      <p:sp>
        <p:nvSpPr>
          <p:cNvPr id="147" name="Google Shape;147;p25"/>
          <p:cNvSpPr/>
          <p:nvPr/>
        </p:nvSpPr>
        <p:spPr>
          <a:xfrm>
            <a:off x="1285876" y="2528887"/>
            <a:ext cx="3757500" cy="176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P</a:t>
            </a:r>
            <a:r>
              <a:rPr lang="pt-PT" sz="1800">
                <a:solidFill>
                  <a:srgbClr val="FFFFFF"/>
                </a:solidFill>
                <a:latin typeface="Calibri"/>
                <a:ea typeface="Calibri"/>
                <a:cs typeface="Calibri"/>
                <a:sym typeface="Calibri"/>
              </a:rPr>
              <a:t>erspectiva centrada nos problemas dos alunos</a:t>
            </a:r>
            <a:endParaRPr sz="18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48" name="Google Shape;148;p25"/>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Utilização privilegiada de especialistas como agentes de intervenção educativa</a:t>
            </a:r>
            <a:endParaRPr sz="1800">
              <a:solidFill>
                <a:srgbClr val="FFFFFF"/>
              </a:solidFill>
              <a:latin typeface="Calibri"/>
              <a:ea typeface="Calibri"/>
              <a:cs typeface="Calibri"/>
              <a:sym typeface="Calibri"/>
            </a:endParaRPr>
          </a:p>
        </p:txBody>
      </p:sp>
      <p:sp>
        <p:nvSpPr>
          <p:cNvPr id="149" name="Google Shape;149;p25"/>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SzPts val="1100"/>
              <a:buNone/>
            </a:pPr>
            <a:r>
              <a:t/>
            </a:r>
            <a:endParaRPr sz="1800">
              <a:solidFill>
                <a:srgbClr val="FFFFFF"/>
              </a:solidFill>
              <a:latin typeface="Calibri"/>
              <a:ea typeface="Calibri"/>
              <a:cs typeface="Calibri"/>
              <a:sym typeface="Calibri"/>
            </a:endParaRPr>
          </a:p>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Perspectiva centrada na situação global de ensino e aprendizagem</a:t>
            </a:r>
            <a:endParaRPr sz="1800">
              <a:solidFill>
                <a:srgbClr val="FFFFFF"/>
              </a:solidFill>
              <a:latin typeface="Calibri"/>
              <a:ea typeface="Calibri"/>
              <a:cs typeface="Calibri"/>
              <a:sym typeface="Calibri"/>
            </a:endParaRPr>
          </a:p>
          <a:p>
            <a:pPr indent="0" lvl="0" marL="0" marR="0" rtl="0" algn="l">
              <a:spcBef>
                <a:spcPts val="0"/>
              </a:spcBef>
              <a:spcAft>
                <a:spcPts val="0"/>
              </a:spcAft>
              <a:buSzPts val="1100"/>
              <a:buNone/>
            </a:pPr>
            <a:r>
              <a:t/>
            </a:r>
            <a:endParaRPr sz="1800">
              <a:solidFill>
                <a:srgbClr val="FFFFFF"/>
              </a:solidFill>
              <a:latin typeface="Calibri"/>
              <a:ea typeface="Calibri"/>
              <a:cs typeface="Calibri"/>
              <a:sym typeface="Calibri"/>
            </a:endParaRPr>
          </a:p>
        </p:txBody>
      </p:sp>
      <p:sp>
        <p:nvSpPr>
          <p:cNvPr id="150" name="Google Shape;150;p25"/>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Perspectiva centrada na pedagogia como agente de mudança</a:t>
            </a:r>
            <a:endParaRPr sz="1800">
              <a:solidFill>
                <a:srgbClr val="FFFFFF"/>
              </a:solidFill>
              <a:latin typeface="Calibri"/>
              <a:ea typeface="Calibri"/>
              <a:cs typeface="Calibri"/>
              <a:sym typeface="Calibri"/>
            </a:endParaRPr>
          </a:p>
        </p:txBody>
      </p:sp>
      <p:cxnSp>
        <p:nvCxnSpPr>
          <p:cNvPr id="151" name="Google Shape;151;p25"/>
          <p:cNvCxnSpPr>
            <a:stCxn id="147" idx="3"/>
            <a:endCxn id="149" idx="1"/>
          </p:cNvCxnSpPr>
          <p:nvPr/>
        </p:nvCxnSpPr>
        <p:spPr>
          <a:xfrm>
            <a:off x="5043376" y="3413437"/>
            <a:ext cx="10527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52" name="Google Shape;152;p25"/>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53" name="Google Shape;153;p2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EVOLUÇÃO</a:t>
            </a:r>
            <a:endParaRPr/>
          </a:p>
        </p:txBody>
      </p:sp>
      <p:sp>
        <p:nvSpPr>
          <p:cNvPr id="159" name="Google Shape;159;p26"/>
          <p:cNvSpPr txBox="1"/>
          <p:nvPr/>
        </p:nvSpPr>
        <p:spPr>
          <a:xfrm>
            <a:off x="1560350" y="1377550"/>
            <a:ext cx="78363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Evolução do modelo médico/prescritivo para um modelo social</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a:t>
            </a:r>
            <a:endParaRPr sz="2000">
              <a:solidFill>
                <a:srgbClr val="FFFFFF"/>
              </a:solidFill>
              <a:latin typeface="Calibri"/>
              <a:ea typeface="Calibri"/>
              <a:cs typeface="Calibri"/>
              <a:sym typeface="Calibri"/>
            </a:endParaRPr>
          </a:p>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 </a:t>
            </a:r>
            <a:endParaRPr b="0" i="0" sz="2000" u="none" strike="noStrike">
              <a:solidFill>
                <a:srgbClr val="17B2D1"/>
              </a:solidFill>
              <a:latin typeface="Noto Sans Symbols"/>
              <a:ea typeface="Noto Sans Symbols"/>
              <a:cs typeface="Noto Sans Symbols"/>
              <a:sym typeface="Noto Sans Symbols"/>
            </a:endParaRPr>
          </a:p>
        </p:txBody>
      </p:sp>
      <p:sp>
        <p:nvSpPr>
          <p:cNvPr id="160" name="Google Shape;160;p26"/>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Separação dos alunos em categorias claramente rotuladas e depois agrupadas supostamente de forma homogénea</a:t>
            </a:r>
            <a:endParaRPr sz="1800">
              <a:solidFill>
                <a:srgbClr val="FFFFFF"/>
              </a:solidFill>
              <a:latin typeface="Calibri"/>
              <a:ea typeface="Calibri"/>
              <a:cs typeface="Calibri"/>
              <a:sym typeface="Calibri"/>
            </a:endParaRPr>
          </a:p>
        </p:txBody>
      </p:sp>
      <p:sp>
        <p:nvSpPr>
          <p:cNvPr id="161" name="Google Shape;161;p26"/>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Uso generalizado</a:t>
            </a:r>
            <a:endParaRPr sz="1800">
              <a:solidFill>
                <a:srgbClr val="FFFFFF"/>
              </a:solidFill>
              <a:latin typeface="Calibri"/>
              <a:ea typeface="Calibri"/>
              <a:cs typeface="Calibri"/>
              <a:sym typeface="Calibri"/>
            </a:endParaRPr>
          </a:p>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  de espaços separados</a:t>
            </a:r>
            <a:endParaRPr sz="1800">
              <a:solidFill>
                <a:srgbClr val="FFFFFF"/>
              </a:solidFill>
              <a:latin typeface="Calibri"/>
              <a:ea typeface="Calibri"/>
              <a:cs typeface="Calibri"/>
              <a:sym typeface="Calibri"/>
            </a:endParaRPr>
          </a:p>
        </p:txBody>
      </p:sp>
      <p:sp>
        <p:nvSpPr>
          <p:cNvPr id="162" name="Google Shape;162;p26"/>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Individualização do ensino em grupos heterogéneos</a:t>
            </a:r>
            <a:endParaRPr sz="1800">
              <a:solidFill>
                <a:srgbClr val="FFFFFF"/>
              </a:solidFill>
              <a:latin typeface="Calibri"/>
              <a:ea typeface="Calibri"/>
              <a:cs typeface="Calibri"/>
              <a:sym typeface="Calibri"/>
            </a:endParaRPr>
          </a:p>
        </p:txBody>
      </p:sp>
      <p:sp>
        <p:nvSpPr>
          <p:cNvPr id="163" name="Google Shape;163;p26"/>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Espaços educativos utilizados pelos por todos os alunos</a:t>
            </a:r>
            <a:endParaRPr sz="1800">
              <a:solidFill>
                <a:srgbClr val="FFFFFF"/>
              </a:solidFill>
              <a:latin typeface="Calibri"/>
              <a:ea typeface="Calibri"/>
              <a:cs typeface="Calibri"/>
              <a:sym typeface="Calibri"/>
            </a:endParaRPr>
          </a:p>
        </p:txBody>
      </p:sp>
      <p:cxnSp>
        <p:nvCxnSpPr>
          <p:cNvPr id="164" name="Google Shape;164;p26"/>
          <p:cNvCxnSpPr>
            <a:stCxn id="160" idx="3"/>
            <a:endCxn id="162"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6"/>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66" name="Google Shape;166;p2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EVOLUÇÃO</a:t>
            </a:r>
            <a:endParaRPr/>
          </a:p>
        </p:txBody>
      </p:sp>
      <p:sp>
        <p:nvSpPr>
          <p:cNvPr id="172" name="Google Shape;172;p27"/>
          <p:cNvSpPr txBox="1"/>
          <p:nvPr/>
        </p:nvSpPr>
        <p:spPr>
          <a:xfrm>
            <a:off x="1560350" y="1377550"/>
            <a:ext cx="7754100" cy="163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Evolução do modelo médico/prescritivo para um modelo social</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t/>
            </a:r>
            <a:endParaRPr sz="20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2000">
                <a:solidFill>
                  <a:srgbClr val="FFFFFF"/>
                </a:solidFill>
                <a:latin typeface="Calibri"/>
                <a:ea typeface="Calibri"/>
                <a:cs typeface="Calibri"/>
                <a:sym typeface="Calibri"/>
              </a:rPr>
              <a:t>…</a:t>
            </a:r>
            <a:endParaRPr sz="2000">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000">
              <a:solidFill>
                <a:srgbClr val="FFFFFF"/>
              </a:solidFill>
              <a:latin typeface="Calibri"/>
              <a:ea typeface="Calibri"/>
              <a:cs typeface="Calibri"/>
              <a:sym typeface="Calibri"/>
            </a:endParaRPr>
          </a:p>
        </p:txBody>
      </p:sp>
      <p:sp>
        <p:nvSpPr>
          <p:cNvPr id="173" name="Google Shape;173;p27"/>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Distinção radical entre os alunos com necessidades especiais e os restantes</a:t>
            </a:r>
            <a:endParaRPr sz="1800">
              <a:solidFill>
                <a:srgbClr val="FFFFFF"/>
              </a:solidFill>
              <a:latin typeface="Calibri"/>
              <a:ea typeface="Calibri"/>
              <a:cs typeface="Calibri"/>
              <a:sym typeface="Calibri"/>
            </a:endParaRPr>
          </a:p>
        </p:txBody>
      </p:sp>
      <p:sp>
        <p:nvSpPr>
          <p:cNvPr id="174" name="Google Shape;174;p27"/>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rgbClr val="FFFFFF"/>
                </a:solidFill>
                <a:latin typeface="Calibri"/>
                <a:ea typeface="Calibri"/>
                <a:cs typeface="Calibri"/>
                <a:sym typeface="Calibri"/>
              </a:rPr>
              <a:t>Não à compartimentação dos alunos em grupos fechados; qualquer aluno, a qualquer momento, pode precisar de suporte individualizado</a:t>
            </a:r>
            <a:endParaRPr sz="1800">
              <a:solidFill>
                <a:srgbClr val="FFFFFF"/>
              </a:solidFill>
              <a:latin typeface="Calibri"/>
              <a:ea typeface="Calibri"/>
              <a:cs typeface="Calibri"/>
              <a:sym typeface="Calibri"/>
            </a:endParaRPr>
          </a:p>
        </p:txBody>
      </p:sp>
      <p:cxnSp>
        <p:nvCxnSpPr>
          <p:cNvPr id="175" name="Google Shape;175;p27"/>
          <p:cNvCxnSpPr>
            <a:stCxn id="173" idx="3"/>
            <a:endCxn id="174"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76" name="Google Shape;176;p2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EVOLUÇÃO</a:t>
            </a:r>
            <a:endParaRPr/>
          </a:p>
        </p:txBody>
      </p:sp>
      <p:sp>
        <p:nvSpPr>
          <p:cNvPr id="182" name="Google Shape;182;p28"/>
          <p:cNvSpPr/>
          <p:nvPr/>
        </p:nvSpPr>
        <p:spPr>
          <a:xfrm>
            <a:off x="785800" y="1928826"/>
            <a:ext cx="2143200" cy="34785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lt1"/>
                </a:solidFill>
              </a:rPr>
              <a:t>Procurando alcançar uma educação que garanta simultaneamente os princípios da “equidade” e da “qualidade”.</a:t>
            </a:r>
            <a:endParaRPr sz="1800">
              <a:solidFill>
                <a:schemeClr val="lt1"/>
              </a:solidFill>
            </a:endParaRPr>
          </a:p>
        </p:txBody>
      </p:sp>
      <p:sp>
        <p:nvSpPr>
          <p:cNvPr id="183" name="Google Shape;183;p28"/>
          <p:cNvSpPr/>
          <p:nvPr/>
        </p:nvSpPr>
        <p:spPr>
          <a:xfrm>
            <a:off x="3052760" y="1928813"/>
            <a:ext cx="2143125" cy="291465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lt1"/>
                </a:solidFill>
              </a:rPr>
              <a:t>Promover o desenvolvimento de projetos Educativos e Curriculares baseados na inclusão.</a:t>
            </a:r>
            <a:endParaRPr sz="1800">
              <a:solidFill>
                <a:schemeClr val="lt1"/>
              </a:solidFill>
            </a:endParaRPr>
          </a:p>
        </p:txBody>
      </p:sp>
      <p:sp>
        <p:nvSpPr>
          <p:cNvPr id="184" name="Google Shape;184;p28"/>
          <p:cNvSpPr/>
          <p:nvPr/>
        </p:nvSpPr>
        <p:spPr>
          <a:xfrm>
            <a:off x="5319710" y="1928813"/>
            <a:ext cx="2143125" cy="45640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lt1"/>
                </a:solidFill>
              </a:rPr>
              <a:t>Desenvolvimento de uma escola para todos em que os sistemas de apoio, sejam internos ou externos à escola, aumentem a sua competência para uma resposta eficaz à diversidade dos alunos</a:t>
            </a:r>
            <a:endParaRPr sz="1800">
              <a:solidFill>
                <a:schemeClr val="lt1"/>
              </a:solidFill>
            </a:endParaRPr>
          </a:p>
        </p:txBody>
      </p:sp>
      <p:sp>
        <p:nvSpPr>
          <p:cNvPr id="185" name="Google Shape;185;p28"/>
          <p:cNvSpPr/>
          <p:nvPr/>
        </p:nvSpPr>
        <p:spPr>
          <a:xfrm>
            <a:off x="7586650" y="1928827"/>
            <a:ext cx="2143200" cy="2914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lt1"/>
                </a:solidFill>
              </a:rPr>
              <a:t>Potenciar o processo de ensino/ aprendizagem numa perspectiva ativa</a:t>
            </a:r>
            <a:r>
              <a:rPr b="0" i="0" lang="pt-PT" sz="1800" u="none" strike="noStrike">
                <a:solidFill>
                  <a:schemeClr val="lt1"/>
                </a:solidFill>
                <a:latin typeface="Arial"/>
                <a:ea typeface="Arial"/>
                <a:cs typeface="Arial"/>
                <a:sym typeface="Arial"/>
              </a:rPr>
              <a:t>.</a:t>
            </a:r>
            <a:endParaRPr sz="1800">
              <a:solidFill>
                <a:schemeClr val="lt1"/>
              </a:solidFill>
              <a:latin typeface="Arial"/>
              <a:ea typeface="Arial"/>
              <a:cs typeface="Arial"/>
              <a:sym typeface="Arial"/>
            </a:endParaRPr>
          </a:p>
        </p:txBody>
      </p:sp>
      <p:sp>
        <p:nvSpPr>
          <p:cNvPr id="186" name="Google Shape;186;p28"/>
          <p:cNvSpPr/>
          <p:nvPr/>
        </p:nvSpPr>
        <p:spPr>
          <a:xfrm>
            <a:off x="9853610" y="1928813"/>
            <a:ext cx="2143125" cy="33432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lt1"/>
                </a:solidFill>
              </a:rPr>
              <a:t>Promover a participação de todos os alunos nas atividades dentro da sala de aula e no âmbito extraescolar.</a:t>
            </a:r>
            <a:endParaRPr sz="1800">
              <a:solidFill>
                <a:schemeClr val="lt1"/>
              </a:solidFill>
            </a:endParaRPr>
          </a:p>
        </p:txBody>
      </p:sp>
      <p:sp>
        <p:nvSpPr>
          <p:cNvPr id="187" name="Google Shape;187;p28"/>
          <p:cNvSpPr/>
          <p:nvPr/>
        </p:nvSpPr>
        <p:spPr>
          <a:xfrm>
            <a:off x="1458830" y="2157412"/>
            <a:ext cx="797084" cy="814387"/>
          </a:xfrm>
          <a:prstGeom prst="ellipse">
            <a:avLst/>
          </a:prstGeom>
          <a:solidFill>
            <a:srgbClr val="FEE59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8"/>
          <p:cNvSpPr/>
          <p:nvPr/>
        </p:nvSpPr>
        <p:spPr>
          <a:xfrm>
            <a:off x="3725780" y="2157411"/>
            <a:ext cx="797084" cy="814387"/>
          </a:xfrm>
          <a:prstGeom prst="ellipse">
            <a:avLst/>
          </a:prstGeom>
          <a:solidFill>
            <a:srgbClr val="92D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8"/>
          <p:cNvSpPr/>
          <p:nvPr/>
        </p:nvSpPr>
        <p:spPr>
          <a:xfrm>
            <a:off x="5992730" y="2157410"/>
            <a:ext cx="797084" cy="814387"/>
          </a:xfrm>
          <a:prstGeom prst="ellipse">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8"/>
          <p:cNvSpPr/>
          <p:nvPr/>
        </p:nvSpPr>
        <p:spPr>
          <a:xfrm>
            <a:off x="8259680" y="2157409"/>
            <a:ext cx="797084" cy="814387"/>
          </a:xfrm>
          <a:prstGeom prst="ellipse">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8"/>
          <p:cNvSpPr/>
          <p:nvPr/>
        </p:nvSpPr>
        <p:spPr>
          <a:xfrm>
            <a:off x="10526630" y="2157408"/>
            <a:ext cx="797084" cy="814387"/>
          </a:xfrm>
          <a:prstGeom prst="ellipse">
            <a:avLst/>
          </a:prstGeom>
          <a:solidFill>
            <a:srgbClr val="7030A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b="0" l="0" r="0" t="0"/>
          <a:stretch/>
        </p:blipFill>
        <p:spPr>
          <a:xfrm>
            <a:off x="2565400" y="1146175"/>
            <a:ext cx="6604000" cy="5346700"/>
          </a:xfrm>
          <a:prstGeom prst="rect">
            <a:avLst/>
          </a:prstGeom>
          <a:noFill/>
          <a:ln>
            <a:noFill/>
          </a:ln>
        </p:spPr>
      </p:pic>
      <p:sp>
        <p:nvSpPr>
          <p:cNvPr id="198" name="Google Shape;198;p29"/>
          <p:cNvSpPr/>
          <p:nvPr/>
        </p:nvSpPr>
        <p:spPr>
          <a:xfrm>
            <a:off x="4102893" y="1457325"/>
            <a:ext cx="3540919" cy="11144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100"/>
              <a:buFont typeface="Arial"/>
              <a:buNone/>
            </a:pPr>
            <a:r>
              <a:rPr lang="pt-PT" sz="1800">
                <a:solidFill>
                  <a:schemeClr val="dk1"/>
                </a:solidFill>
                <a:latin typeface="Calibri"/>
                <a:ea typeface="Calibri"/>
                <a:cs typeface="Calibri"/>
                <a:sym typeface="Calibri"/>
              </a:rPr>
              <a:t>Amanhã faremos um teste...</a:t>
            </a:r>
            <a:endParaRPr sz="1800">
              <a:solidFill>
                <a:schemeClr val="dk1"/>
              </a:solidFill>
              <a:latin typeface="Calibri"/>
              <a:ea typeface="Calibri"/>
              <a:cs typeface="Calibri"/>
              <a:sym typeface="Calibri"/>
            </a:endParaRPr>
          </a:p>
          <a:p>
            <a:pPr indent="0" lvl="0" marL="0" marR="0" rtl="0" algn="ctr">
              <a:spcBef>
                <a:spcPts val="0"/>
              </a:spcBef>
              <a:spcAft>
                <a:spcPts val="0"/>
              </a:spcAft>
              <a:buSzPts val="1100"/>
              <a:buNone/>
            </a:pPr>
            <a:r>
              <a:rPr lang="pt-PT" sz="1800">
                <a:solidFill>
                  <a:schemeClr val="dk1"/>
                </a:solidFill>
                <a:latin typeface="Calibri"/>
                <a:ea typeface="Calibri"/>
                <a:cs typeface="Calibri"/>
                <a:sym typeface="Calibri"/>
              </a:rPr>
              <a:t>Ouça… olhe… observe</a:t>
            </a:r>
            <a:r>
              <a:rPr b="0" i="0" lang="pt-PT" sz="1800" u="none" strike="noStrike">
                <a:solidFill>
                  <a:schemeClr val="dk1"/>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99" name="Google Shape;199;p2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b="0" lang="pt-PT" sz="3600">
                <a:solidFill>
                  <a:srgbClr val="FFFFFF"/>
                </a:solidFill>
                <a:latin typeface="Calibri"/>
                <a:ea typeface="Calibri"/>
                <a:cs typeface="Calibri"/>
                <a:sym typeface="Calibri"/>
              </a:rPr>
              <a:t>On-line</a:t>
            </a:r>
            <a:endParaRPr b="0" sz="36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rPr b="0" lang="pt-PT" sz="3600">
                <a:solidFill>
                  <a:srgbClr val="FFFFFF"/>
                </a:solidFill>
                <a:latin typeface="Calibri"/>
                <a:ea typeface="Calibri"/>
                <a:cs typeface="Calibri"/>
                <a:sym typeface="Calibri"/>
              </a:rPr>
              <a:t>Atividade Assíncrona</a:t>
            </a:r>
            <a:br>
              <a:rPr b="0" i="0" lang="pt-PT" sz="3600" u="none" strike="noStrike">
                <a:solidFill>
                  <a:srgbClr val="FFFFFF"/>
                </a:solidFill>
                <a:latin typeface="Calibri"/>
                <a:ea typeface="Calibri"/>
                <a:cs typeface="Calibri"/>
                <a:sym typeface="Calibri"/>
              </a:rPr>
            </a:br>
            <a:endParaRPr sz="3600"/>
          </a:p>
        </p:txBody>
      </p:sp>
      <p:sp>
        <p:nvSpPr>
          <p:cNvPr id="205" name="Google Shape;205;p30"/>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None/>
            </a:pPr>
            <a:r>
              <a:rPr lang="pt-PT" sz="1800">
                <a:solidFill>
                  <a:srgbClr val="FFFFFF"/>
                </a:solidFill>
                <a:latin typeface="Calibri"/>
                <a:ea typeface="Calibri"/>
                <a:cs typeface="Calibri"/>
                <a:sym typeface="Calibri"/>
              </a:rPr>
              <a:t>Experimente algumas ferramentas multimédia que possam ser propícias à aplicação de metodologias ativas</a:t>
            </a:r>
            <a:endParaRPr sz="180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Plikers  </a:t>
            </a:r>
            <a:r>
              <a:rPr b="0" i="0" lang="pt-PT" sz="1800" u="sng" strike="noStrike">
                <a:solidFill>
                  <a:srgbClr val="5370C5"/>
                </a:solidFill>
                <a:latin typeface="Calibri"/>
                <a:ea typeface="Calibri"/>
                <a:cs typeface="Calibri"/>
                <a:sym typeface="Calibri"/>
                <a:hlinkClick r:id="rId3">
                  <a:extLst>
                    <a:ext uri="{A12FA001-AC4F-418D-AE19-62706E023703}">
                      <ahyp:hlinkClr val="tx"/>
                    </a:ext>
                  </a:extLst>
                </a:hlinkClick>
              </a:rPr>
              <a:t>https://get.plickers.com/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Mentimeter </a:t>
            </a:r>
            <a:r>
              <a:rPr b="0" i="0" lang="pt-PT" sz="1800" u="sng" strike="noStrike">
                <a:solidFill>
                  <a:srgbClr val="7A7A7A"/>
                </a:solidFill>
                <a:latin typeface="Poppins"/>
                <a:ea typeface="Poppins"/>
                <a:cs typeface="Poppins"/>
                <a:sym typeface="Poppins"/>
                <a:hlinkClick r:id="rId4">
                  <a:extLst>
                    <a:ext uri="{A12FA001-AC4F-418D-AE19-62706E023703}">
                      <ahyp:hlinkClr val="tx"/>
                    </a:ext>
                  </a:extLst>
                </a:hlinkClick>
              </a:rPr>
              <a:t>https://www.mentimeter.com/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Padlet </a:t>
            </a:r>
            <a:r>
              <a:rPr b="0" i="0" lang="pt-PT" sz="1800" u="sng" strike="noStrike">
                <a:solidFill>
                  <a:srgbClr val="7A7A7A"/>
                </a:solidFill>
                <a:latin typeface="Poppins"/>
                <a:ea typeface="Poppins"/>
                <a:cs typeface="Poppins"/>
                <a:sym typeface="Poppins"/>
                <a:hlinkClick r:id="rId5">
                  <a:extLst>
                    <a:ext uri="{A12FA001-AC4F-418D-AE19-62706E023703}">
                      <ahyp:hlinkClr val="tx"/>
                    </a:ext>
                  </a:extLst>
                </a:hlinkClick>
              </a:rPr>
              <a:t>https://padlet.com/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Char char="•"/>
            </a:pPr>
            <a:r>
              <a:rPr b="0" i="0" lang="pt-PT" sz="1800" u="none" strike="noStrike">
                <a:solidFill>
                  <a:srgbClr val="FFFFFF"/>
                </a:solidFill>
                <a:latin typeface="Calibri"/>
                <a:ea typeface="Calibri"/>
                <a:cs typeface="Calibri"/>
                <a:sym typeface="Calibri"/>
              </a:rPr>
              <a:t>GoConqr </a:t>
            </a:r>
            <a:r>
              <a:rPr b="0" i="0" lang="pt-PT" sz="1800" u="sng" strike="noStrike">
                <a:solidFill>
                  <a:srgbClr val="7A7A7A"/>
                </a:solidFill>
                <a:latin typeface="Poppins"/>
                <a:ea typeface="Poppins"/>
                <a:cs typeface="Poppins"/>
                <a:sym typeface="Poppins"/>
                <a:hlinkClick r:id="rId6">
                  <a:extLst>
                    <a:ext uri="{A12FA001-AC4F-418D-AE19-62706E023703}">
                      <ahyp:hlinkClr val="tx"/>
                    </a:ext>
                  </a:extLst>
                </a:hlinkClick>
              </a:rPr>
              <a:t>https://www.goconqr.com/</a:t>
            </a:r>
            <a:endParaRPr/>
          </a:p>
        </p:txBody>
      </p:sp>
      <p:pic>
        <p:nvPicPr>
          <p:cNvPr id="206" name="Google Shape;206;p30"/>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Font typeface="Arial"/>
              <a:buNone/>
            </a:pPr>
            <a:r>
              <a:rPr lang="pt-PT"/>
              <a:t>Apresentação</a:t>
            </a:r>
            <a:endParaRPr sz="3000">
              <a:solidFill>
                <a:schemeClr val="lt1"/>
              </a:solidFill>
              <a:latin typeface="Arial"/>
              <a:ea typeface="Arial"/>
              <a:cs typeface="Arial"/>
              <a:sym typeface="Arial"/>
            </a:endParaRPr>
          </a:p>
        </p:txBody>
      </p:sp>
      <p:sp>
        <p:nvSpPr>
          <p:cNvPr id="58" name="Google Shape;58;p13"/>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20 minutos:</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Informações sobre a formação e procedimentos a serem utilizados durante a formação, presença e assiduidade.</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40 minutos:</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Apresentação do formador e dos formandos (Nome, instituição, motivações, outras informações)</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Qualquer informação em inglês que não possa ser traduzida (como vídeos online que não sejam propriedade dos formadores) será traduzida ao vivo.</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t/>
            </a:r>
            <a:endParaRPr sz="1800">
              <a:latin typeface="Arial"/>
              <a:ea typeface="Arial"/>
              <a:cs typeface="Arial"/>
              <a:sym typeface="Arial"/>
            </a:endParaRPr>
          </a:p>
        </p:txBody>
      </p:sp>
      <p:pic>
        <p:nvPicPr>
          <p:cNvPr id="59" name="Google Shape;59;p1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2. </a:t>
            </a:r>
            <a:r>
              <a:rPr lang="pt-PT" sz="4000"/>
              <a:t>Teoria das inteligências múltiplas de Gardner.</a:t>
            </a:r>
            <a:endParaRPr sz="4000"/>
          </a:p>
        </p:txBody>
      </p:sp>
      <p:pic>
        <p:nvPicPr>
          <p:cNvPr id="212" name="Google Shape;212;p3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0" lang="pt-PT">
                <a:solidFill>
                  <a:srgbClr val="FFFFFF"/>
                </a:solidFill>
                <a:latin typeface="Calibri"/>
                <a:ea typeface="Calibri"/>
                <a:cs typeface="Calibri"/>
                <a:sym typeface="Calibri"/>
              </a:rPr>
              <a:t>Teoria da Inteligência Múltipla</a:t>
            </a:r>
            <a:endParaRPr b="0">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100"/>
              <a:buFont typeface="Arial"/>
              <a:buNone/>
            </a:pPr>
            <a:r>
              <a:t/>
            </a:r>
            <a:endParaRPr b="0">
              <a:solidFill>
                <a:srgbClr val="FFFFFF"/>
              </a:solidFill>
              <a:latin typeface="Calibri"/>
              <a:ea typeface="Calibri"/>
              <a:cs typeface="Calibri"/>
              <a:sym typeface="Calibri"/>
            </a:endParaRPr>
          </a:p>
        </p:txBody>
      </p:sp>
      <p:pic>
        <p:nvPicPr>
          <p:cNvPr id="218" name="Google Shape;218;p32"/>
          <p:cNvPicPr preferRelativeResize="0"/>
          <p:nvPr/>
        </p:nvPicPr>
        <p:blipFill rotWithShape="1">
          <a:blip r:embed="rId3">
            <a:alphaModFix/>
          </a:blip>
          <a:srcRect b="0" l="0" r="0" t="0"/>
          <a:stretch/>
        </p:blipFill>
        <p:spPr>
          <a:xfrm>
            <a:off x="3671887" y="1446482"/>
            <a:ext cx="5029201" cy="5069097"/>
          </a:xfrm>
          <a:prstGeom prst="rect">
            <a:avLst/>
          </a:prstGeom>
          <a:noFill/>
          <a:ln>
            <a:noFill/>
          </a:ln>
        </p:spPr>
      </p:pic>
      <p:pic>
        <p:nvPicPr>
          <p:cNvPr id="219" name="Google Shape;219;p3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0" lang="pt-PT" sz="4000">
                <a:solidFill>
                  <a:srgbClr val="FFFFFF"/>
                </a:solidFill>
                <a:latin typeface="Calibri"/>
                <a:ea typeface="Calibri"/>
                <a:cs typeface="Calibri"/>
                <a:sym typeface="Calibri"/>
              </a:rPr>
              <a:t>Teoria da Inteligência Múltipla</a:t>
            </a:r>
            <a:endParaRPr b="0" sz="4000">
              <a:solidFill>
                <a:srgbClr val="FFFFFF"/>
              </a:solidFill>
              <a:latin typeface="Calibri"/>
              <a:ea typeface="Calibri"/>
              <a:cs typeface="Calibri"/>
              <a:sym typeface="Calibri"/>
            </a:endParaRPr>
          </a:p>
        </p:txBody>
      </p:sp>
      <p:sp>
        <p:nvSpPr>
          <p:cNvPr id="225" name="Google Shape;225;p33"/>
          <p:cNvSpPr txBox="1"/>
          <p:nvPr/>
        </p:nvSpPr>
        <p:spPr>
          <a:xfrm>
            <a:off x="1560350" y="6123543"/>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https://www.youtube.com/watch?v=tLHrC1ISPXE</a:t>
            </a:r>
            <a:endParaRPr sz="1800">
              <a:solidFill>
                <a:schemeClr val="dk1"/>
              </a:solidFill>
              <a:latin typeface="Calibri"/>
              <a:ea typeface="Calibri"/>
              <a:cs typeface="Calibri"/>
              <a:sym typeface="Calibri"/>
            </a:endParaRPr>
          </a:p>
        </p:txBody>
      </p:sp>
      <p:pic>
        <p:nvPicPr>
          <p:cNvPr id="226" name="Google Shape;226;p3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adastre-se gratuitamente em https://fronteiras.com/cadastro para assistir a outros vídeos de Howard Gardner. &#10;&#10;Howard Gardner, psicólogo norte-americano, fala sobre sua Teoria das Inteligências Múltiplas e como ela tem sido aplicada no mundo. Gardner explica que, a partir da observação da livre prática de suas ideias, extraiu duas implicações da teoria no campo da educação. Conheça-as no vídeo. Conferencista do Fronteiras do Pensamento 2009.&#10;&#10;Fronteiras do Pensamento | Produção Telos Cultural | Produção Audiovisual Okna Produções | Documentário Memória Fantasma | Direção e Edição Pedro Zimmermann | Finalização Marcelo Allgayer | Tradução Francesco Settineri" id="227" name="Google Shape;227;p33" title="Howard Gardner - Para cada pessoa, um tipo de educação">
            <a:hlinkClick r:id="rId5"/>
          </p:cNvPr>
          <p:cNvPicPr preferRelativeResize="0"/>
          <p:nvPr/>
        </p:nvPicPr>
        <p:blipFill>
          <a:blip r:embed="rId6">
            <a:alphaModFix/>
          </a:blip>
          <a:stretch>
            <a:fillRect/>
          </a:stretch>
        </p:blipFill>
        <p:spPr>
          <a:xfrm>
            <a:off x="1355850" y="1430976"/>
            <a:ext cx="8271503" cy="465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600"/>
              <a:buFont typeface="Calibri"/>
              <a:buNone/>
            </a:pPr>
            <a:r>
              <a:rPr b="0" lang="pt-PT" sz="3600">
                <a:solidFill>
                  <a:srgbClr val="FFFF00"/>
                </a:solidFill>
                <a:latin typeface="Calibri"/>
                <a:ea typeface="Calibri"/>
                <a:cs typeface="Calibri"/>
                <a:sym typeface="Calibri"/>
              </a:rPr>
              <a:t>DUA</a:t>
            </a:r>
            <a:br>
              <a:rPr b="0" i="0" lang="pt-PT" sz="3600" u="none" strike="noStrike">
                <a:solidFill>
                  <a:srgbClr val="FFFFFF"/>
                </a:solidFill>
                <a:latin typeface="Calibri"/>
                <a:ea typeface="Calibri"/>
                <a:cs typeface="Calibri"/>
                <a:sym typeface="Calibri"/>
              </a:rPr>
            </a:br>
            <a:r>
              <a:rPr b="0" lang="pt-PT" sz="3600">
                <a:solidFill>
                  <a:srgbClr val="FFFFFF"/>
                </a:solidFill>
                <a:latin typeface="Calibri"/>
                <a:ea typeface="Calibri"/>
                <a:cs typeface="Calibri"/>
                <a:sym typeface="Calibri"/>
              </a:rPr>
              <a:t>Desenho Universal para a Aprendizagem</a:t>
            </a:r>
            <a:endParaRPr sz="3600"/>
          </a:p>
        </p:txBody>
      </p:sp>
      <p:pic>
        <p:nvPicPr>
          <p:cNvPr id="233" name="Google Shape;233;p3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pic>
        <p:nvPicPr>
          <p:cNvPr id="234" name="Google Shape;234;p34"/>
          <p:cNvPicPr preferRelativeResize="0"/>
          <p:nvPr/>
        </p:nvPicPr>
        <p:blipFill>
          <a:blip r:embed="rId4">
            <a:alphaModFix/>
          </a:blip>
          <a:stretch>
            <a:fillRect/>
          </a:stretch>
        </p:blipFill>
        <p:spPr>
          <a:xfrm>
            <a:off x="2409475" y="1690688"/>
            <a:ext cx="7163146" cy="486251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DUA</a:t>
            </a:r>
            <a:r>
              <a:rPr b="1" i="0" lang="pt-PT">
                <a:latin typeface="Arial"/>
                <a:ea typeface="Arial"/>
                <a:cs typeface="Arial"/>
                <a:sym typeface="Arial"/>
              </a:rPr>
              <a:t>: </a:t>
            </a:r>
            <a:r>
              <a:rPr lang="pt-PT"/>
              <a:t>Princípios e práticas</a:t>
            </a:r>
            <a:br>
              <a:rPr b="1" i="0" lang="pt-PT">
                <a:latin typeface="Arial"/>
                <a:ea typeface="Arial"/>
                <a:cs typeface="Arial"/>
                <a:sym typeface="Arial"/>
              </a:rPr>
            </a:br>
            <a:endParaRPr/>
          </a:p>
        </p:txBody>
      </p:sp>
      <p:sp>
        <p:nvSpPr>
          <p:cNvPr id="240" name="Google Shape;240;p35"/>
          <p:cNvSpPr txBox="1"/>
          <p:nvPr>
            <p:ph idx="1" type="body"/>
          </p:nvPr>
        </p:nvSpPr>
        <p:spPr>
          <a:xfrm>
            <a:off x="1508663" y="6393877"/>
            <a:ext cx="9487948" cy="51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https://www.youtube.com/watch?v=pGLTJw0GSxk</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241" name="Google Shape;241;p3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National Center on UDL Director David Rose explains how UDL helps meet the most pressing issues facing educators today. Drawing on brain research and the latest learning sciences, Dr. Rose describes the three UDL principles and what they mean for classroom practice. &#10; &#10;For more videos from the National Center on UDL, visit the Screening Room: http://www.udlcenter.org/screening_room/udlcenter" id="242" name="Google Shape;242;p35" title="UDL: Principles and Practice">
            <a:hlinkClick r:id="rId5"/>
          </p:cNvPr>
          <p:cNvPicPr preferRelativeResize="0"/>
          <p:nvPr/>
        </p:nvPicPr>
        <p:blipFill>
          <a:blip r:embed="rId6">
            <a:alphaModFix/>
          </a:blip>
          <a:stretch>
            <a:fillRect/>
          </a:stretch>
        </p:blipFill>
        <p:spPr>
          <a:xfrm>
            <a:off x="1751525" y="1690693"/>
            <a:ext cx="7538800" cy="424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0" lang="pt-PT" sz="3600">
                <a:solidFill>
                  <a:srgbClr val="FFFFFF"/>
                </a:solidFill>
                <a:latin typeface="Calibri"/>
                <a:ea typeface="Calibri"/>
                <a:cs typeface="Calibri"/>
                <a:sym typeface="Calibri"/>
              </a:rPr>
              <a:t>Como é percecionado o mundo por uma pessoa com autismo</a:t>
            </a:r>
            <a:endParaRPr b="0" sz="3600">
              <a:solidFill>
                <a:srgbClr val="FFFFFF"/>
              </a:solidFill>
              <a:latin typeface="Calibri"/>
              <a:ea typeface="Calibri"/>
              <a:cs typeface="Calibri"/>
              <a:sym typeface="Calibri"/>
            </a:endParaRPr>
          </a:p>
        </p:txBody>
      </p:sp>
      <p:sp>
        <p:nvSpPr>
          <p:cNvPr id="248" name="Google Shape;248;p36"/>
          <p:cNvSpPr txBox="1"/>
          <p:nvPr>
            <p:ph idx="1" type="body"/>
          </p:nvPr>
        </p:nvSpPr>
        <p:spPr>
          <a:xfrm>
            <a:off x="1446049" y="6295143"/>
            <a:ext cx="10066791" cy="3954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78E7"/>
              </a:buClr>
              <a:buSzPts val="1800"/>
              <a:buChar char="•"/>
            </a:pPr>
            <a:r>
              <a:rPr b="0" i="0" lang="pt-PT" sz="1800" u="sng" strike="noStrike">
                <a:solidFill>
                  <a:srgbClr val="2978E7"/>
                </a:solidFill>
                <a:latin typeface="Calibri"/>
                <a:ea typeface="Calibri"/>
                <a:cs typeface="Calibri"/>
                <a:sym typeface="Calibri"/>
                <a:hlinkClick r:id="rId3">
                  <a:extLst>
                    <a:ext uri="{A12FA001-AC4F-418D-AE19-62706E023703}">
                      <ahyp:hlinkClr val="tx"/>
                    </a:ext>
                  </a:extLst>
                </a:hlinkClick>
              </a:rPr>
              <a:t>https://youtu.be/GaRu2gBLhec</a:t>
            </a:r>
            <a:endParaRPr b="0" i="0" sz="1800" u="none" strike="noStrike">
              <a:solidFill>
                <a:srgbClr val="2978E7"/>
              </a:solidFill>
              <a:latin typeface="Calibri"/>
              <a:ea typeface="Calibri"/>
              <a:cs typeface="Calibri"/>
              <a:sym typeface="Calibri"/>
            </a:endParaRPr>
          </a:p>
        </p:txBody>
      </p:sp>
      <p:pic>
        <p:nvPicPr>
          <p:cNvPr id="249" name="Google Shape;249;p3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id="250" name="Google Shape;250;p36" title="Como o autista percebe o mundo">
            <a:hlinkClick r:id="rId5"/>
          </p:cNvPr>
          <p:cNvPicPr preferRelativeResize="0"/>
          <p:nvPr/>
        </p:nvPicPr>
        <p:blipFill>
          <a:blip r:embed="rId6">
            <a:alphaModFix/>
          </a:blip>
          <a:stretch>
            <a:fillRect/>
          </a:stretch>
        </p:blipFill>
        <p:spPr>
          <a:xfrm>
            <a:off x="1446050" y="1760702"/>
            <a:ext cx="7685308" cy="432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lang="pt-PT">
                <a:solidFill>
                  <a:srgbClr val="FFFFFF"/>
                </a:solidFill>
                <a:latin typeface="Calibri"/>
                <a:ea typeface="Calibri"/>
                <a:cs typeface="Calibri"/>
                <a:sym typeface="Calibri"/>
              </a:rPr>
              <a:t>Exemplos de metodologias ativas</a:t>
            </a:r>
            <a:endParaRPr/>
          </a:p>
        </p:txBody>
      </p:sp>
      <p:sp>
        <p:nvSpPr>
          <p:cNvPr id="256" name="Google Shape;256;p37"/>
          <p:cNvSpPr txBox="1"/>
          <p:nvPr>
            <p:ph idx="1" type="body"/>
          </p:nvPr>
        </p:nvSpPr>
        <p:spPr>
          <a:xfrm>
            <a:off x="2139193" y="1875765"/>
            <a:ext cx="9487948" cy="3836433"/>
          </a:xfrm>
          <a:prstGeom prst="rect">
            <a:avLst/>
          </a:prstGeom>
          <a:noFill/>
          <a:ln>
            <a:noFill/>
          </a:ln>
        </p:spPr>
        <p:txBody>
          <a:bodyPr anchorCtr="0" anchor="t" bIns="45700" lIns="91425" spcFirstLastPara="1" rIns="91425" wrap="square" tIns="45700">
            <a:normAutofit lnSpcReduction="20000"/>
          </a:bodyPr>
          <a:lstStyle/>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1. Aprendizagem Baseada em Problemas (ABP)</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2. Ensino Híbrido</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3. Estudo de caso</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4. Gamificação</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5. “Mão na massa”</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6. Sala de aula invertida</a:t>
            </a:r>
            <a:endParaRPr>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Clr>
                <a:schemeClr val="lt1"/>
              </a:buClr>
              <a:buSzPts val="2400"/>
              <a:buFont typeface="Arial"/>
              <a:buNone/>
            </a:pPr>
            <a:r>
              <a:t/>
            </a:r>
            <a:endParaRPr>
              <a:solidFill>
                <a:srgbClr val="FFFFFF"/>
              </a:solidFill>
              <a:latin typeface="Calibri"/>
              <a:ea typeface="Calibri"/>
              <a:cs typeface="Calibri"/>
              <a:sym typeface="Calibri"/>
            </a:endParaRPr>
          </a:p>
          <a:p>
            <a:pPr indent="-240030" lvl="0" marL="228600" rtl="0" algn="l">
              <a:lnSpc>
                <a:spcPct val="90000"/>
              </a:lnSpc>
              <a:spcBef>
                <a:spcPts val="1000"/>
              </a:spcBef>
              <a:spcAft>
                <a:spcPts val="0"/>
              </a:spcAft>
              <a:buClr>
                <a:srgbClr val="FFFFFF"/>
              </a:buClr>
              <a:buSzPts val="2400"/>
              <a:buChar char="•"/>
            </a:pPr>
            <a:r>
              <a:rPr lang="pt-PT">
                <a:solidFill>
                  <a:srgbClr val="FFFFFF"/>
                </a:solidFill>
                <a:latin typeface="Calibri"/>
                <a:ea typeface="Calibri"/>
                <a:cs typeface="Calibri"/>
                <a:sym typeface="Calibri"/>
              </a:rPr>
              <a:t>Atividade (60 min) – Em grupo escolha uma das metodologias, faça uma pesquisa sobre a mesma com o seu pequeno grupo, debata os prós e contras da metodologia para fazer uma apresentação ao grande grupo sobre a opinião do seu grupo.</a:t>
            </a:r>
            <a:endParaRPr>
              <a:solidFill>
                <a:srgbClr val="FFFFFF"/>
              </a:solidFill>
              <a:latin typeface="Calibri"/>
              <a:ea typeface="Calibri"/>
              <a:cs typeface="Calibri"/>
              <a:sym typeface="Calibri"/>
            </a:endParaRPr>
          </a:p>
        </p:txBody>
      </p:sp>
      <p:pic>
        <p:nvPicPr>
          <p:cNvPr id="257" name="Google Shape;257;p3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lang="pt-PT" sz="3600">
                <a:solidFill>
                  <a:srgbClr val="FFFFFF"/>
                </a:solidFill>
              </a:rPr>
              <a:t>Sistema de educação tradicional</a:t>
            </a:r>
            <a:endParaRPr sz="3600">
              <a:latin typeface="Arial"/>
              <a:ea typeface="Arial"/>
              <a:cs typeface="Arial"/>
              <a:sym typeface="Arial"/>
            </a:endParaRPr>
          </a:p>
        </p:txBody>
      </p:sp>
      <p:pic>
        <p:nvPicPr>
          <p:cNvPr descr="Tecnologias Emergentes na Educação: obstáculos e desafios à sua integ…" id="263" name="Google Shape;263;p38"/>
          <p:cNvPicPr preferRelativeResize="0"/>
          <p:nvPr/>
        </p:nvPicPr>
        <p:blipFill rotWithShape="1">
          <a:blip r:embed="rId3">
            <a:alphaModFix/>
          </a:blip>
          <a:srcRect b="0" l="29007" r="0" t="7416"/>
          <a:stretch/>
        </p:blipFill>
        <p:spPr>
          <a:xfrm>
            <a:off x="2800350" y="1571624"/>
            <a:ext cx="6586538" cy="4833371"/>
          </a:xfrm>
          <a:prstGeom prst="rect">
            <a:avLst/>
          </a:prstGeom>
          <a:noFill/>
          <a:ln>
            <a:noFill/>
          </a:ln>
        </p:spPr>
      </p:pic>
      <p:sp>
        <p:nvSpPr>
          <p:cNvPr id="264" name="Google Shape;264;p38"/>
          <p:cNvSpPr/>
          <p:nvPr/>
        </p:nvSpPr>
        <p:spPr>
          <a:xfrm>
            <a:off x="5643563" y="1328738"/>
            <a:ext cx="3543299" cy="16859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SzPts val="1100"/>
              <a:buNone/>
            </a:pPr>
            <a:r>
              <a:rPr lang="pt-PT" sz="1800">
                <a:solidFill>
                  <a:schemeClr val="dk1"/>
                </a:solidFill>
                <a:latin typeface="Calibri"/>
                <a:ea typeface="Calibri"/>
                <a:cs typeface="Calibri"/>
                <a:sym typeface="Calibri"/>
              </a:rPr>
              <a:t>Para uma seleção justa, todos farão o mesmo teste: Por favor, subam a árvore.…</a:t>
            </a:r>
            <a:endParaRPr sz="1800">
              <a:solidFill>
                <a:schemeClr val="dk1"/>
              </a:solidFill>
              <a:latin typeface="Calibri"/>
              <a:ea typeface="Calibri"/>
              <a:cs typeface="Calibri"/>
              <a:sym typeface="Calibri"/>
            </a:endParaRPr>
          </a:p>
        </p:txBody>
      </p:sp>
      <p:pic>
        <p:nvPicPr>
          <p:cNvPr id="265" name="Google Shape;265;p38"/>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b="0" lang="pt-PT" sz="3600">
                <a:solidFill>
                  <a:srgbClr val="FFFFFF"/>
                </a:solidFill>
              </a:rPr>
              <a:t>Atividade Assíncrona</a:t>
            </a:r>
            <a:endParaRPr b="0" sz="3600">
              <a:solidFill>
                <a:srgbClr val="FFFFFF"/>
              </a:solidFill>
            </a:endParaRPr>
          </a:p>
        </p:txBody>
      </p:sp>
      <p:sp>
        <p:nvSpPr>
          <p:cNvPr id="271" name="Google Shape;271;p39"/>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None/>
            </a:pPr>
            <a:r>
              <a:rPr lang="pt-PT">
                <a:solidFill>
                  <a:srgbClr val="FFFFFF"/>
                </a:solidFill>
                <a:latin typeface="Arial"/>
                <a:ea typeface="Arial"/>
                <a:cs typeface="Arial"/>
                <a:sym typeface="Arial"/>
              </a:rPr>
              <a:t>Após a formação faça este teste de inteligências múltiplas e aplique-o na sua sala de aula para definir o melhor caminho de aprendizagem para os seus alunos.</a:t>
            </a:r>
            <a:endParaRPr>
              <a:solidFill>
                <a:srgbClr val="FFFFFF"/>
              </a:solidFill>
              <a:latin typeface="Arial"/>
              <a:ea typeface="Arial"/>
              <a:cs typeface="Arial"/>
              <a:sym typeface="Arial"/>
            </a:endParaRPr>
          </a:p>
          <a:p>
            <a:pPr indent="0" lvl="0" marL="0" rtl="0" algn="l">
              <a:lnSpc>
                <a:spcPct val="90000"/>
              </a:lnSpc>
              <a:spcBef>
                <a:spcPts val="0"/>
              </a:spcBef>
              <a:spcAft>
                <a:spcPts val="0"/>
              </a:spcAft>
              <a:buClr>
                <a:srgbClr val="FFFFFF"/>
              </a:buClr>
              <a:buSzPts val="2400"/>
              <a:buNone/>
            </a:pPr>
            <a:br>
              <a:rPr b="0" lang="pt-PT">
                <a:latin typeface="Arial"/>
                <a:ea typeface="Arial"/>
                <a:cs typeface="Arial"/>
                <a:sym typeface="Arial"/>
              </a:rPr>
            </a:br>
            <a:r>
              <a:rPr b="0" i="0" lang="pt-PT" u="sng" strike="noStrike">
                <a:solidFill>
                  <a:srgbClr val="FFFFFF"/>
                </a:solidFill>
                <a:latin typeface="Arial"/>
                <a:ea typeface="Arial"/>
                <a:cs typeface="Arial"/>
                <a:sym typeface="Arial"/>
                <a:hlinkClick r:id="rId3">
                  <a:extLst>
                    <a:ext uri="{A12FA001-AC4F-418D-AE19-62706E023703}">
                      <ahyp:hlinkClr val="tx"/>
                    </a:ext>
                  </a:extLst>
                </a:hlinkClick>
              </a:rPr>
              <a:t>https://www.idrlabs.com/pt/inteligencias-multiplas/teste.php</a:t>
            </a:r>
            <a:endParaRPr b="0" i="0" u="none" strike="noStrike">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u="none" strike="noStrike">
              <a:solidFill>
                <a:srgbClr val="17B2D1"/>
              </a:solidFill>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72" name="Google Shape;272;p3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2486869"/>
            <a:ext cx="8634413"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3. </a:t>
            </a:r>
            <a:r>
              <a:rPr lang="pt-PT" sz="4000"/>
              <a:t>Apresentação de pictogramas e do aplicativo TEC++US 2.0</a:t>
            </a:r>
            <a:endParaRPr sz="4000"/>
          </a:p>
        </p:txBody>
      </p:sp>
      <p:pic>
        <p:nvPicPr>
          <p:cNvPr id="278" name="Google Shape;278;p4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Arial"/>
              <a:buNone/>
            </a:pPr>
            <a:r>
              <a:rPr lang="pt-PT" sz="3200"/>
              <a:t>A nossa missão</a:t>
            </a:r>
            <a:endParaRPr sz="3000">
              <a:solidFill>
                <a:schemeClr val="lt1"/>
              </a:solidFill>
              <a:latin typeface="Arial"/>
              <a:ea typeface="Arial"/>
              <a:cs typeface="Arial"/>
              <a:sym typeface="Arial"/>
            </a:endParaRPr>
          </a:p>
        </p:txBody>
      </p:sp>
      <p:sp>
        <p:nvSpPr>
          <p:cNvPr id="65" name="Google Shape;65;p14"/>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None/>
            </a:pPr>
            <a:r>
              <a:t/>
            </a:r>
            <a:endParaRPr b="1" sz="4800">
              <a:latin typeface="Arial"/>
              <a:ea typeface="Arial"/>
              <a:cs typeface="Arial"/>
              <a:sym typeface="Arial"/>
            </a:endParaRPr>
          </a:p>
          <a:p>
            <a:pPr indent="0" lvl="0" marL="0" rtl="0" algn="ctr">
              <a:lnSpc>
                <a:spcPct val="90000"/>
              </a:lnSpc>
              <a:spcBef>
                <a:spcPts val="0"/>
              </a:spcBef>
              <a:spcAft>
                <a:spcPts val="0"/>
              </a:spcAft>
              <a:buClr>
                <a:schemeClr val="dk1"/>
              </a:buClr>
              <a:buSzPts val="1100"/>
              <a:buNone/>
            </a:pPr>
            <a:r>
              <a:t/>
            </a:r>
            <a:endParaRPr b="1" sz="48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b="1" lang="pt-PT" sz="4800">
                <a:latin typeface="Arial"/>
                <a:ea typeface="Arial"/>
                <a:cs typeface="Arial"/>
                <a:sym typeface="Arial"/>
              </a:rPr>
              <a:t>Um poliglota pictográfico</a:t>
            </a:r>
            <a:endParaRPr b="1" sz="48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b="1" lang="pt-PT" sz="4800">
                <a:latin typeface="Arial"/>
                <a:ea typeface="Arial"/>
                <a:cs typeface="Arial"/>
                <a:sym typeface="Arial"/>
              </a:rPr>
              <a:t>no seu bolso!</a:t>
            </a:r>
            <a:endParaRPr b="1" sz="4800">
              <a:latin typeface="Arial"/>
              <a:ea typeface="Arial"/>
              <a:cs typeface="Arial"/>
              <a:sym typeface="Arial"/>
            </a:endParaRPr>
          </a:p>
          <a:p>
            <a:pPr indent="0" lvl="0" marL="0" rtl="0" algn="ctr">
              <a:lnSpc>
                <a:spcPct val="90000"/>
              </a:lnSpc>
              <a:spcBef>
                <a:spcPts val="0"/>
              </a:spcBef>
              <a:spcAft>
                <a:spcPts val="0"/>
              </a:spcAft>
              <a:buClr>
                <a:schemeClr val="lt1"/>
              </a:buClr>
              <a:buSzPts val="4800"/>
              <a:buNone/>
            </a:pPr>
            <a:r>
              <a:t/>
            </a:r>
            <a:endParaRPr b="1" sz="4800">
              <a:latin typeface="Arial"/>
              <a:ea typeface="Arial"/>
              <a:cs typeface="Arial"/>
              <a:sym typeface="Arial"/>
            </a:endParaRPr>
          </a:p>
        </p:txBody>
      </p:sp>
      <p:pic>
        <p:nvPicPr>
          <p:cNvPr id="66" name="Google Shape;66;p1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latin typeface="Arial"/>
                <a:ea typeface="Arial"/>
                <a:cs typeface="Arial"/>
                <a:sym typeface="Arial"/>
              </a:rPr>
              <a:t>A Tecnologia de Todos para Cada um de Nós 2.0 - </a:t>
            </a:r>
            <a:r>
              <a:rPr b="1" lang="pt-PT">
                <a:latin typeface="Arial"/>
                <a:ea typeface="Arial"/>
                <a:cs typeface="Arial"/>
                <a:sym typeface="Arial"/>
              </a:rPr>
              <a:t>TEC++US 2.0</a:t>
            </a:r>
            <a:r>
              <a:rPr lang="pt-PT">
                <a:latin typeface="Arial"/>
                <a:ea typeface="Arial"/>
                <a:cs typeface="Arial"/>
                <a:sym typeface="Arial"/>
              </a:rPr>
              <a:t> - foi fundada no âmbito do Projeto ERASMUS+ e surge da estratégia da Comissão Europeia. Tem como objetivo principal desenvolver ferramentas que se inspiram no princípio da filosofia universal e de ultrapassar barreiras interculturais de comunicação.</a:t>
            </a:r>
            <a:endParaRPr>
              <a:latin typeface="Arial"/>
              <a:ea typeface="Arial"/>
              <a:cs typeface="Arial"/>
              <a:sym typeface="Arial"/>
            </a:endParaRPr>
          </a:p>
        </p:txBody>
      </p:sp>
      <p:pic>
        <p:nvPicPr>
          <p:cNvPr id="284" name="Google Shape;284;p4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L</a:t>
            </a:r>
            <a:r>
              <a:rPr lang="pt-PT"/>
              <a:t>INGUAGEM</a:t>
            </a:r>
            <a:endParaRPr>
              <a:latin typeface="Arial"/>
              <a:ea typeface="Arial"/>
              <a:cs typeface="Arial"/>
              <a:sym typeface="Arial"/>
            </a:endParaRPr>
          </a:p>
        </p:txBody>
      </p:sp>
      <p:sp>
        <p:nvSpPr>
          <p:cNvPr id="290" name="Google Shape;290;p42"/>
          <p:cNvSpPr txBox="1"/>
          <p:nvPr>
            <p:ph idx="1" type="body"/>
          </p:nvPr>
        </p:nvSpPr>
        <p:spPr>
          <a:xfrm>
            <a:off x="1560349" y="2533474"/>
            <a:ext cx="10066791" cy="24242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000"/>
              <a:buChar char="•"/>
            </a:pPr>
            <a:r>
              <a:rPr lang="pt-PT" sz="3000">
                <a:latin typeface="Arial"/>
                <a:ea typeface="Arial"/>
                <a:cs typeface="Arial"/>
                <a:sym typeface="Arial"/>
              </a:rPr>
              <a:t>Um sistema de simbolos que permite a construção de uma interpretação da realidade através de sons, letras, cores, imagens, gestos, etc.</a:t>
            </a:r>
            <a:endParaRPr sz="3000">
              <a:latin typeface="Arial"/>
              <a:ea typeface="Arial"/>
              <a:cs typeface="Arial"/>
              <a:sym typeface="Arial"/>
            </a:endParaRPr>
          </a:p>
          <a:p>
            <a:pPr indent="-38100" lvl="0" marL="228600" rtl="0" algn="l">
              <a:lnSpc>
                <a:spcPct val="90000"/>
              </a:lnSpc>
              <a:spcBef>
                <a:spcPts val="1000"/>
              </a:spcBef>
              <a:spcAft>
                <a:spcPts val="0"/>
              </a:spcAft>
              <a:buClr>
                <a:schemeClr val="lt1"/>
              </a:buClr>
              <a:buSzPts val="3000"/>
              <a:buNone/>
            </a:pPr>
            <a:r>
              <a:t/>
            </a:r>
            <a:endParaRPr sz="3000">
              <a:latin typeface="Arial"/>
              <a:ea typeface="Arial"/>
              <a:cs typeface="Arial"/>
              <a:sym typeface="Arial"/>
            </a:endParaRPr>
          </a:p>
        </p:txBody>
      </p:sp>
      <p:pic>
        <p:nvPicPr>
          <p:cNvPr id="291" name="Google Shape;291;p4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pt-PT">
                <a:latin typeface="Arial"/>
                <a:ea typeface="Arial"/>
                <a:cs typeface="Arial"/>
                <a:sym typeface="Arial"/>
              </a:rPr>
              <a:t>O nosso objetivo principal foi criar uma ferramenta transnacional, que facilitasse a aprendizagem de palavras/expressões/perguntas básicas úteis para as crianças, durante a primeira semana de adaptação a um novo país, ou na aquisição de competências linguísticas na escola.</a:t>
            </a:r>
            <a:endParaRPr>
              <a:latin typeface="Arial"/>
              <a:ea typeface="Arial"/>
              <a:cs typeface="Arial"/>
              <a:sym typeface="Arial"/>
            </a:endParaRPr>
          </a:p>
          <a:p>
            <a:pPr indent="0" lvl="0" marL="0" rtl="0" algn="ctr">
              <a:lnSpc>
                <a:spcPct val="90000"/>
              </a:lnSpc>
              <a:spcBef>
                <a:spcPts val="0"/>
              </a:spcBef>
              <a:spcAft>
                <a:spcPts val="0"/>
              </a:spcAft>
              <a:buClr>
                <a:schemeClr val="lt1"/>
              </a:buClr>
              <a:buSzPts val="2400"/>
              <a:buNone/>
            </a:pPr>
            <a:r>
              <a:t/>
            </a:r>
            <a:endParaRPr>
              <a:latin typeface="Arial"/>
              <a:ea typeface="Arial"/>
              <a:cs typeface="Arial"/>
              <a:sym typeface="Arial"/>
            </a:endParaRPr>
          </a:p>
          <a:p>
            <a:pPr indent="0" lvl="0" marL="0" rtl="0" algn="ctr">
              <a:lnSpc>
                <a:spcPct val="90000"/>
              </a:lnSpc>
              <a:spcBef>
                <a:spcPts val="0"/>
              </a:spcBef>
              <a:spcAft>
                <a:spcPts val="0"/>
              </a:spcAft>
              <a:buClr>
                <a:schemeClr val="lt1"/>
              </a:buClr>
              <a:buSzPts val="2400"/>
              <a:buNone/>
            </a:pPr>
            <a:r>
              <a:rPr b="1" lang="pt-PT">
                <a:latin typeface="Arial"/>
                <a:ea typeface="Arial"/>
                <a:cs typeface="Arial"/>
                <a:sym typeface="Arial"/>
              </a:rPr>
              <a:t>O Tradutor Europeu de Linguagem de Comunicação Pictográfica (Aplicativo TEC++US) – Disponível apenas para sistema operacional Android e iOS.</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97" name="Google Shape;297;p4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Os nossos objetivos</a:t>
            </a:r>
            <a:endParaRPr/>
          </a:p>
        </p:txBody>
      </p:sp>
      <p:sp>
        <p:nvSpPr>
          <p:cNvPr id="303" name="Google Shape;303;p44"/>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Fazer a diferença para crianças e jovens na aprendizagem de línguas e na inclusão na sala de aula;</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Melhorar a aceitação da inclusão digital em sala de aula (física ou online) com o Tradutor ECPL e a EPCL;</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Melhorar as competências dos professores e educadores com materiais de apoio educativo criados para criar uma abordagem fácil à sala de aula pelo desenho universal para a aprendizagem, com tutoriais, jogos, material online e outros.</a:t>
            </a:r>
            <a:endParaRPr>
              <a:solidFill>
                <a:srgbClr val="FFFFFF"/>
              </a:solidFill>
              <a:latin typeface="Arial"/>
              <a:ea typeface="Arial"/>
              <a:cs typeface="Arial"/>
              <a:sym typeface="Arial"/>
            </a:endParaRPr>
          </a:p>
        </p:txBody>
      </p:sp>
      <p:pic>
        <p:nvPicPr>
          <p:cNvPr id="304" name="Google Shape;304;p4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t>Pictogramas – Uma ferramenta essencial para crianças com necessidades específicas</a:t>
            </a:r>
            <a:endParaRPr b="0" sz="3200">
              <a:latin typeface="Arial"/>
              <a:ea typeface="Arial"/>
              <a:cs typeface="Arial"/>
              <a:sym typeface="Arial"/>
            </a:endParaRPr>
          </a:p>
        </p:txBody>
      </p:sp>
      <p:pic>
        <p:nvPicPr>
          <p:cNvPr id="310" name="Google Shape;310;p45"/>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1" name="Google Shape;311;p45"/>
          <p:cNvSpPr txBox="1"/>
          <p:nvPr/>
        </p:nvSpPr>
        <p:spPr>
          <a:xfrm>
            <a:off x="488157" y="1907315"/>
            <a:ext cx="5422200" cy="4525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Pictogramas são desenhos ou imagens que representam claramente uma ação ou conceito abstrato.</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rPr lang="pt-PT" sz="2400">
                <a:solidFill>
                  <a:schemeClr val="lt1"/>
                </a:solidFill>
                <a:latin typeface="Calibri"/>
                <a:ea typeface="Calibri"/>
                <a:cs typeface="Calibri"/>
                <a:sym typeface="Calibri"/>
              </a:rPr>
              <a:t>No geral, os pictogramas são usados temporariamente para ajudar as crianças a estruturar sua rotina, entender regras e organizar outras partes de suas vidas.</a:t>
            </a:r>
            <a:endParaRPr sz="2400">
              <a:solidFill>
                <a:schemeClr val="lt1"/>
              </a:solidFill>
              <a:latin typeface="Calibri"/>
              <a:ea typeface="Calibri"/>
              <a:cs typeface="Calibri"/>
              <a:sym typeface="Calibri"/>
            </a:endParaRPr>
          </a:p>
          <a:p>
            <a:pPr indent="0" lvl="0" marL="0" marR="0" rtl="0" algn="just">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SzPts val="1100"/>
              <a:buNone/>
            </a:pPr>
            <a:r>
              <a:rPr lang="pt-PT" sz="2400">
                <a:solidFill>
                  <a:schemeClr val="lt1"/>
                </a:solidFill>
                <a:latin typeface="Calibri"/>
                <a:ea typeface="Calibri"/>
                <a:cs typeface="Calibri"/>
                <a:sym typeface="Calibri"/>
              </a:rPr>
              <a:t>Com crianças com necessidades específicas, os pictogramas são muito úteis.</a:t>
            </a:r>
            <a:endParaRPr sz="2400">
              <a:solidFill>
                <a:schemeClr val="lt1"/>
              </a:solidFill>
              <a:latin typeface="Calibri"/>
              <a:ea typeface="Calibri"/>
              <a:cs typeface="Calibri"/>
              <a:sym typeface="Calibri"/>
            </a:endParaRPr>
          </a:p>
        </p:txBody>
      </p:sp>
      <p:pic>
        <p:nvPicPr>
          <p:cNvPr id="312" name="Google Shape;312;p4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0" lang="pt-PT" sz="3200">
                <a:latin typeface="Calibri"/>
                <a:ea typeface="Calibri"/>
                <a:cs typeface="Calibri"/>
                <a:sym typeface="Calibri"/>
              </a:rPr>
              <a:t>Linguagem Europeia de Comunicação de Pictogramas</a:t>
            </a:r>
            <a:r>
              <a:rPr b="0" i="0" lang="pt-PT" sz="3200" u="none" strike="noStrike">
                <a:latin typeface="Calibri"/>
                <a:ea typeface="Calibri"/>
                <a:cs typeface="Calibri"/>
                <a:sym typeface="Calibri"/>
              </a:rPr>
              <a:t> (EPCL).</a:t>
            </a:r>
            <a:endParaRPr/>
          </a:p>
        </p:txBody>
      </p:sp>
      <p:pic>
        <p:nvPicPr>
          <p:cNvPr id="318" name="Google Shape;318;p46"/>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9" name="Google Shape;319;p46"/>
          <p:cNvSpPr txBox="1"/>
          <p:nvPr/>
        </p:nvSpPr>
        <p:spPr>
          <a:xfrm>
            <a:off x="598885" y="3367758"/>
            <a:ext cx="52887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Calibri"/>
              <a:buNone/>
            </a:pPr>
            <a:r>
              <a:rPr lang="pt-PT" sz="2400">
                <a:solidFill>
                  <a:schemeClr val="lt1"/>
                </a:solidFill>
                <a:latin typeface="Calibri"/>
                <a:ea typeface="Calibri"/>
                <a:cs typeface="Calibri"/>
                <a:sym typeface="Calibri"/>
              </a:rPr>
              <a:t>Sistema pictográfico usado para simplificar a comunicação</a:t>
            </a:r>
            <a:endParaRPr/>
          </a:p>
        </p:txBody>
      </p:sp>
      <p:sp>
        <p:nvSpPr>
          <p:cNvPr id="320" name="Google Shape;320;p46"/>
          <p:cNvSpPr txBox="1"/>
          <p:nvPr/>
        </p:nvSpPr>
        <p:spPr>
          <a:xfrm>
            <a:off x="528638" y="5213478"/>
            <a:ext cx="54341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200" u="sng">
                <a:solidFill>
                  <a:schemeClr val="hlink"/>
                </a:solidFill>
                <a:latin typeface="Calibri"/>
                <a:ea typeface="Calibri"/>
                <a:cs typeface="Calibri"/>
                <a:sym typeface="Calibri"/>
                <a:hlinkClick r:id="rId4"/>
              </a:rPr>
              <a:t>https://www.tec4everyone2us.eu/categories</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321" name="Google Shape;321;p46"/>
          <p:cNvSpPr/>
          <p:nvPr/>
        </p:nvSpPr>
        <p:spPr>
          <a:xfrm>
            <a:off x="3043238" y="4259997"/>
            <a:ext cx="400050" cy="953481"/>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6"/>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t>Por que nossos pictogramas são mais eficazes?</a:t>
            </a:r>
            <a:endParaRPr/>
          </a:p>
        </p:txBody>
      </p:sp>
      <p:sp>
        <p:nvSpPr>
          <p:cNvPr id="328" name="Google Shape;328;p4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latin typeface="Arial"/>
                <a:ea typeface="Arial"/>
                <a:cs typeface="Arial"/>
                <a:sym typeface="Arial"/>
              </a:rPr>
              <a:t>Alguns destes programas utilizam 28 000 pictogramas</a:t>
            </a:r>
            <a:endParaRPr>
              <a:latin typeface="Arial"/>
              <a:ea typeface="Arial"/>
              <a:cs typeface="Arial"/>
              <a:sym typeface="Arial"/>
            </a:endParaRPr>
          </a:p>
          <a:p>
            <a:pPr indent="0" lvl="0" marL="228600" rtl="0" algn="l">
              <a:lnSpc>
                <a:spcPct val="90000"/>
              </a:lnSpc>
              <a:spcBef>
                <a:spcPts val="0"/>
              </a:spcBef>
              <a:spcAft>
                <a:spcPts val="0"/>
              </a:spcAft>
              <a:buNone/>
            </a:pPr>
            <a:r>
              <a:t/>
            </a:r>
            <a:endParaRPr>
              <a:latin typeface="Arial"/>
              <a:ea typeface="Arial"/>
              <a:cs typeface="Arial"/>
              <a:sym typeface="Arial"/>
            </a:endParaRPr>
          </a:p>
          <a:p>
            <a:pPr indent="-228600" lvl="0" marL="228600" rtl="0" algn="l">
              <a:lnSpc>
                <a:spcPct val="90000"/>
              </a:lnSpc>
              <a:spcBef>
                <a:spcPts val="0"/>
              </a:spcBef>
              <a:spcAft>
                <a:spcPts val="0"/>
              </a:spcAft>
              <a:buSzPts val="2400"/>
              <a:buChar char="•"/>
            </a:pPr>
            <a:r>
              <a:rPr lang="pt-PT">
                <a:latin typeface="Arial"/>
                <a:ea typeface="Arial"/>
                <a:cs typeface="Arial"/>
                <a:sym typeface="Arial"/>
              </a:rPr>
              <a:t>S</a:t>
            </a:r>
            <a:r>
              <a:rPr lang="pt-PT">
                <a:latin typeface="Arial"/>
                <a:ea typeface="Arial"/>
                <a:cs typeface="Arial"/>
                <a:sym typeface="Arial"/>
              </a:rPr>
              <a:t>ão muito complicados de utilizar</a:t>
            </a:r>
            <a:endParaRPr>
              <a:latin typeface="Arial"/>
              <a:ea typeface="Arial"/>
              <a:cs typeface="Arial"/>
              <a:sym typeface="Arial"/>
            </a:endParaRPr>
          </a:p>
          <a:p>
            <a:pPr indent="0" lvl="0" marL="228600" rtl="0" algn="l">
              <a:lnSpc>
                <a:spcPct val="90000"/>
              </a:lnSpc>
              <a:spcBef>
                <a:spcPts val="0"/>
              </a:spcBef>
              <a:spcAft>
                <a:spcPts val="0"/>
              </a:spcAft>
              <a:buNone/>
            </a:pPr>
            <a:r>
              <a:t/>
            </a:r>
            <a:endParaRPr>
              <a:latin typeface="Arial"/>
              <a:ea typeface="Arial"/>
              <a:cs typeface="Arial"/>
              <a:sym typeface="Arial"/>
            </a:endParaRPr>
          </a:p>
          <a:p>
            <a:pPr indent="-228600" lvl="0" marL="228600" rtl="0" algn="l">
              <a:lnSpc>
                <a:spcPct val="90000"/>
              </a:lnSpc>
              <a:spcBef>
                <a:spcPts val="0"/>
              </a:spcBef>
              <a:spcAft>
                <a:spcPts val="0"/>
              </a:spcAft>
              <a:buSzPts val="2400"/>
              <a:buChar char="•"/>
            </a:pPr>
            <a:r>
              <a:rPr lang="pt-PT">
                <a:latin typeface="Arial"/>
                <a:ea typeface="Arial"/>
                <a:cs typeface="Arial"/>
                <a:sym typeface="Arial"/>
              </a:rPr>
              <a:t>Demasiados</a:t>
            </a:r>
            <a:r>
              <a:rPr lang="pt-PT">
                <a:latin typeface="Arial"/>
                <a:ea typeface="Arial"/>
                <a:cs typeface="Arial"/>
                <a:sym typeface="Arial"/>
              </a:rPr>
              <a:t> detalhes são um ponto fraco ao procurar informações rápidas</a:t>
            </a:r>
            <a:endParaRPr>
              <a:latin typeface="Arial"/>
              <a:ea typeface="Arial"/>
              <a:cs typeface="Arial"/>
              <a:sym typeface="Arial"/>
            </a:endParaRPr>
          </a:p>
          <a:p>
            <a:pPr indent="0" lvl="0" marL="0" rtl="0" algn="l">
              <a:lnSpc>
                <a:spcPct val="90000"/>
              </a:lnSpc>
              <a:spcBef>
                <a:spcPts val="0"/>
              </a:spcBef>
              <a:spcAft>
                <a:spcPts val="0"/>
              </a:spcAft>
              <a:buNone/>
            </a:pPr>
            <a:r>
              <a:t/>
            </a: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Outros exemplos de pictogramas</a:t>
            </a:r>
            <a:endParaRPr b="0"/>
          </a:p>
        </p:txBody>
      </p:sp>
      <p:pic>
        <p:nvPicPr>
          <p:cNvPr id="335" name="Google Shape;335;p48"/>
          <p:cNvPicPr preferRelativeResize="0"/>
          <p:nvPr/>
        </p:nvPicPr>
        <p:blipFill rotWithShape="1">
          <a:blip r:embed="rId3">
            <a:alphaModFix/>
          </a:blip>
          <a:srcRect b="0" l="0" r="0" t="0"/>
          <a:stretch/>
        </p:blipFill>
        <p:spPr>
          <a:xfrm>
            <a:off x="2533651" y="1345308"/>
            <a:ext cx="3009900" cy="2128113"/>
          </a:xfrm>
          <a:prstGeom prst="rect">
            <a:avLst/>
          </a:prstGeom>
          <a:noFill/>
          <a:ln>
            <a:noFill/>
          </a:ln>
        </p:spPr>
      </p:pic>
      <p:pic>
        <p:nvPicPr>
          <p:cNvPr id="336" name="Google Shape;336;p48"/>
          <p:cNvPicPr preferRelativeResize="0"/>
          <p:nvPr/>
        </p:nvPicPr>
        <p:blipFill rotWithShape="1">
          <a:blip r:embed="rId4">
            <a:alphaModFix/>
          </a:blip>
          <a:srcRect b="0" l="0" r="0" t="0"/>
          <a:stretch/>
        </p:blipFill>
        <p:spPr>
          <a:xfrm>
            <a:off x="2978631" y="3623153"/>
            <a:ext cx="4860444" cy="2583375"/>
          </a:xfrm>
          <a:prstGeom prst="rect">
            <a:avLst/>
          </a:prstGeom>
          <a:noFill/>
          <a:ln>
            <a:noFill/>
          </a:ln>
        </p:spPr>
      </p:pic>
      <p:pic>
        <p:nvPicPr>
          <p:cNvPr id="337" name="Google Shape;337;p48"/>
          <p:cNvPicPr preferRelativeResize="0"/>
          <p:nvPr/>
        </p:nvPicPr>
        <p:blipFill rotWithShape="1">
          <a:blip r:embed="rId5">
            <a:alphaModFix/>
          </a:blip>
          <a:srcRect b="0" l="0" r="0" t="0"/>
          <a:stretch/>
        </p:blipFill>
        <p:spPr>
          <a:xfrm>
            <a:off x="5775617" y="1459319"/>
            <a:ext cx="2560125" cy="1900093"/>
          </a:xfrm>
          <a:prstGeom prst="rect">
            <a:avLst/>
          </a:prstGeom>
          <a:noFill/>
          <a:ln>
            <a:noFill/>
          </a:ln>
        </p:spPr>
      </p:pic>
      <p:pic>
        <p:nvPicPr>
          <p:cNvPr id="338" name="Google Shape;338;p48"/>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p:nvPr/>
        </p:nvSpPr>
        <p:spPr>
          <a:xfrm>
            <a:off x="1034043" y="1814513"/>
            <a:ext cx="10593098" cy="2922086"/>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4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t>Forma usual de comunicar com pictogramas</a:t>
            </a:r>
            <a:endParaRPr b="0" sz="3200">
              <a:latin typeface="Arial"/>
              <a:ea typeface="Arial"/>
              <a:cs typeface="Arial"/>
              <a:sym typeface="Arial"/>
            </a:endParaRPr>
          </a:p>
        </p:txBody>
      </p:sp>
      <p:sp>
        <p:nvSpPr>
          <p:cNvPr id="345" name="Google Shape;345;p49"/>
          <p:cNvSpPr txBox="1"/>
          <p:nvPr>
            <p:ph idx="1" type="body"/>
          </p:nvPr>
        </p:nvSpPr>
        <p:spPr>
          <a:xfrm>
            <a:off x="1528050" y="4918175"/>
            <a:ext cx="10259100" cy="1698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400"/>
              <a:buChar char="•"/>
            </a:pPr>
            <a:r>
              <a:rPr lang="pt-PT" sz="3400"/>
              <a:t>Podes        Chamar             o        Professo</a:t>
            </a:r>
            <a:r>
              <a:rPr lang="pt-PT" sz="3400"/>
              <a:t>r?</a:t>
            </a:r>
            <a:endParaRPr/>
          </a:p>
        </p:txBody>
      </p:sp>
      <p:pic>
        <p:nvPicPr>
          <p:cNvPr descr="Imagem relacionada" id="346" name="Google Shape;346;p49"/>
          <p:cNvPicPr preferRelativeResize="0"/>
          <p:nvPr/>
        </p:nvPicPr>
        <p:blipFill rotWithShape="1">
          <a:blip r:embed="rId3">
            <a:alphaModFix/>
          </a:blip>
          <a:srcRect b="0" l="25000" r="24914" t="0"/>
          <a:stretch/>
        </p:blipFill>
        <p:spPr>
          <a:xfrm>
            <a:off x="1034043" y="1814513"/>
            <a:ext cx="1431194" cy="2857500"/>
          </a:xfrm>
          <a:prstGeom prst="rect">
            <a:avLst/>
          </a:prstGeom>
          <a:noFill/>
          <a:ln>
            <a:noFill/>
          </a:ln>
        </p:spPr>
      </p:pic>
      <p:pic>
        <p:nvPicPr>
          <p:cNvPr descr="Resultado de imagem para dedo apontado symbol" id="347" name="Google Shape;347;p49"/>
          <p:cNvPicPr preferRelativeResize="0"/>
          <p:nvPr/>
        </p:nvPicPr>
        <p:blipFill rotWithShape="1">
          <a:blip r:embed="rId4">
            <a:alphaModFix/>
          </a:blip>
          <a:srcRect b="0" l="0" r="0" t="0"/>
          <a:stretch/>
        </p:blipFill>
        <p:spPr>
          <a:xfrm>
            <a:off x="2617986" y="2675261"/>
            <a:ext cx="1879772" cy="1879772"/>
          </a:xfrm>
          <a:prstGeom prst="rect">
            <a:avLst/>
          </a:prstGeom>
          <a:noFill/>
          <a:ln>
            <a:noFill/>
          </a:ln>
        </p:spPr>
      </p:pic>
      <p:pic>
        <p:nvPicPr>
          <p:cNvPr descr="Resultado de imagem para telephone symbol" id="348" name="Google Shape;348;p49"/>
          <p:cNvPicPr preferRelativeResize="0"/>
          <p:nvPr/>
        </p:nvPicPr>
        <p:blipFill rotWithShape="1">
          <a:blip r:embed="rId5">
            <a:alphaModFix/>
          </a:blip>
          <a:srcRect b="0" l="0" r="0" t="0"/>
          <a:stretch/>
        </p:blipFill>
        <p:spPr>
          <a:xfrm>
            <a:off x="4685239" y="2528888"/>
            <a:ext cx="2143125" cy="2143125"/>
          </a:xfrm>
          <a:prstGeom prst="rect">
            <a:avLst/>
          </a:prstGeom>
          <a:noFill/>
          <a:ln>
            <a:noFill/>
          </a:ln>
        </p:spPr>
      </p:pic>
      <p:pic>
        <p:nvPicPr>
          <p:cNvPr descr="Resultado de imagem para plus symbol" id="349" name="Google Shape;349;p49"/>
          <p:cNvPicPr preferRelativeResize="0"/>
          <p:nvPr/>
        </p:nvPicPr>
        <p:blipFill rotWithShape="1">
          <a:blip r:embed="rId6">
            <a:alphaModFix/>
          </a:blip>
          <a:srcRect b="14041" l="15274" r="14920" t="14041"/>
          <a:stretch/>
        </p:blipFill>
        <p:spPr>
          <a:xfrm>
            <a:off x="6990147" y="2317796"/>
            <a:ext cx="2347784" cy="2418803"/>
          </a:xfrm>
          <a:prstGeom prst="rect">
            <a:avLst/>
          </a:prstGeom>
          <a:noFill/>
          <a:ln>
            <a:noFill/>
          </a:ln>
        </p:spPr>
      </p:pic>
      <p:pic>
        <p:nvPicPr>
          <p:cNvPr descr="Resultado de imagem para teacher symbol" id="350" name="Google Shape;350;p49"/>
          <p:cNvPicPr preferRelativeResize="0"/>
          <p:nvPr/>
        </p:nvPicPr>
        <p:blipFill rotWithShape="1">
          <a:blip r:embed="rId7">
            <a:alphaModFix/>
          </a:blip>
          <a:srcRect b="0" l="0" r="0" t="0"/>
          <a:stretch/>
        </p:blipFill>
        <p:spPr>
          <a:xfrm>
            <a:off x="9484016" y="2455634"/>
            <a:ext cx="2143125" cy="2143125"/>
          </a:xfrm>
          <a:prstGeom prst="rect">
            <a:avLst/>
          </a:prstGeom>
          <a:noFill/>
          <a:ln>
            <a:noFill/>
          </a:ln>
        </p:spPr>
      </p:pic>
      <p:pic>
        <p:nvPicPr>
          <p:cNvPr id="351" name="Google Shape;351;p49"/>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TEC++US  comunicação com pictogramas</a:t>
            </a:r>
            <a:endParaRPr b="0"/>
          </a:p>
        </p:txBody>
      </p:sp>
      <p:sp>
        <p:nvSpPr>
          <p:cNvPr id="357" name="Google Shape;357;p50"/>
          <p:cNvSpPr txBox="1"/>
          <p:nvPr>
            <p:ph idx="1" type="body"/>
          </p:nvPr>
        </p:nvSpPr>
        <p:spPr>
          <a:xfrm>
            <a:off x="3031961" y="5085619"/>
            <a:ext cx="5033395" cy="13255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Podes chamar o professor</a:t>
            </a:r>
            <a:r>
              <a:rPr lang="pt-PT" sz="2400"/>
              <a:t>?</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358" name="Google Shape;358;p50"/>
          <p:cNvPicPr preferRelativeResize="0"/>
          <p:nvPr/>
        </p:nvPicPr>
        <p:blipFill rotWithShape="1">
          <a:blip r:embed="rId3">
            <a:alphaModFix/>
          </a:blip>
          <a:srcRect b="0" l="0" r="0" t="0"/>
          <a:stretch/>
        </p:blipFill>
        <p:spPr>
          <a:xfrm>
            <a:off x="3393344" y="1671638"/>
            <a:ext cx="3200400" cy="3200400"/>
          </a:xfrm>
          <a:prstGeom prst="rect">
            <a:avLst/>
          </a:prstGeom>
          <a:noFill/>
          <a:ln>
            <a:noFill/>
          </a:ln>
        </p:spPr>
      </p:pic>
      <p:pic>
        <p:nvPicPr>
          <p:cNvPr id="359" name="Google Shape;359;p50"/>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838200" y="2187145"/>
            <a:ext cx="10515600" cy="3989817"/>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1000"/>
              </a:spcBef>
              <a:spcAft>
                <a:spcPts val="0"/>
              </a:spcAft>
              <a:buClr>
                <a:schemeClr val="dk1"/>
              </a:buClr>
              <a:buSzPts val="1100"/>
              <a:buFont typeface="Arial"/>
              <a:buNone/>
            </a:pPr>
            <a:r>
              <a:rPr lang="pt-PT" sz="4000">
                <a:latin typeface="Arial"/>
                <a:ea typeface="Arial"/>
                <a:cs typeface="Arial"/>
                <a:sym typeface="Arial"/>
              </a:rPr>
              <a:t>O Projeto TEC++US 2.0 é desenvolvido no âmbito do programa ERASMUS+ e cofinanciado com fundos da UE.</a:t>
            </a:r>
            <a:endParaRPr sz="4000">
              <a:latin typeface="Arial"/>
              <a:ea typeface="Arial"/>
              <a:cs typeface="Arial"/>
              <a:sym typeface="Arial"/>
            </a:endParaRPr>
          </a:p>
          <a:p>
            <a:pPr indent="0" lvl="0" marL="0" rtl="0" algn="ctr">
              <a:lnSpc>
                <a:spcPct val="90000"/>
              </a:lnSpc>
              <a:spcBef>
                <a:spcPts val="1000"/>
              </a:spcBef>
              <a:spcAft>
                <a:spcPts val="0"/>
              </a:spcAft>
              <a:buClr>
                <a:schemeClr val="dk1"/>
              </a:buClr>
              <a:buSzPts val="1100"/>
              <a:buFont typeface="Arial"/>
              <a:buNone/>
            </a:pPr>
            <a:r>
              <a:rPr lang="pt-PT" sz="4000">
                <a:latin typeface="Arial"/>
                <a:ea typeface="Arial"/>
                <a:cs typeface="Arial"/>
                <a:sym typeface="Arial"/>
              </a:rPr>
              <a:t>É referente à continuidade do Projeto </a:t>
            </a:r>
            <a:r>
              <a:rPr lang="pt-PT" sz="4000" u="sng">
                <a:solidFill>
                  <a:schemeClr val="hlink"/>
                </a:solidFill>
                <a:latin typeface="Arial"/>
                <a:ea typeface="Arial"/>
                <a:cs typeface="Arial"/>
                <a:sym typeface="Arial"/>
                <a:hlinkClick r:id="rId4"/>
              </a:rPr>
              <a:t>TEC++US</a:t>
            </a:r>
            <a:r>
              <a:rPr lang="pt-PT" sz="4000">
                <a:latin typeface="Arial"/>
                <a:ea typeface="Arial"/>
                <a:cs typeface="Arial"/>
                <a:sym typeface="Arial"/>
              </a:rPr>
              <a:t> que ocorreu em 2018-2020.</a:t>
            </a:r>
            <a:endParaRPr sz="4000">
              <a:latin typeface="Arial"/>
              <a:ea typeface="Arial"/>
              <a:cs typeface="Arial"/>
              <a:sym typeface="Arial"/>
            </a:endParaRPr>
          </a:p>
          <a:p>
            <a:pPr indent="0" lvl="0" marL="0" rtl="0" algn="ctr">
              <a:lnSpc>
                <a:spcPct val="90000"/>
              </a:lnSpc>
              <a:spcBef>
                <a:spcPts val="1000"/>
              </a:spcBef>
              <a:spcAft>
                <a:spcPts val="0"/>
              </a:spcAft>
              <a:buClr>
                <a:schemeClr val="lt1"/>
              </a:buClr>
              <a:buSzPts val="4000"/>
              <a:buNone/>
            </a:pPr>
            <a:r>
              <a:t/>
            </a:r>
            <a:endParaRPr sz="4000">
              <a:latin typeface="Arial"/>
              <a:ea typeface="Arial"/>
              <a:cs typeface="Arial"/>
              <a:sym typeface="Arial"/>
            </a:endParaRPr>
          </a:p>
          <a:p>
            <a:pPr indent="0" lvl="0" marL="0" rtl="0" algn="ctr">
              <a:lnSpc>
                <a:spcPct val="90000"/>
              </a:lnSpc>
              <a:spcBef>
                <a:spcPts val="1000"/>
              </a:spcBef>
              <a:spcAft>
                <a:spcPts val="0"/>
              </a:spcAft>
              <a:buClr>
                <a:schemeClr val="lt1"/>
              </a:buClr>
              <a:buSzPts val="4000"/>
              <a:buNone/>
            </a:pPr>
            <a:r>
              <a:t/>
            </a:r>
            <a:endParaRPr sz="4000">
              <a:solidFill>
                <a:schemeClr val="lt1"/>
              </a:solidFill>
              <a:latin typeface="Work Sans"/>
              <a:ea typeface="Work Sans"/>
              <a:cs typeface="Work Sans"/>
              <a:sym typeface="Work Sans"/>
            </a:endParaRPr>
          </a:p>
        </p:txBody>
      </p:sp>
      <p:pic>
        <p:nvPicPr>
          <p:cNvPr id="72" name="Google Shape;72;p15"/>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2400"/>
              <a:buNone/>
            </a:pPr>
            <a:r>
              <a:rPr lang="pt-PT"/>
              <a:t>Espera-se que após uma semana de utilização do App TEC++US o utilizador adquira mais vocabulário do que o disponível no aplicativo pelo simples fato de os indivíduos entrarem em conversação ativa com outros indivíduos com a ajuda do aplicativo e de que eles associarão as palavras disponíveis mais rapidamente.</a:t>
            </a:r>
            <a:endParaRPr/>
          </a:p>
          <a:p>
            <a:pPr indent="0" lvl="0" marL="0" rtl="0" algn="just">
              <a:lnSpc>
                <a:spcPct val="90000"/>
              </a:lnSpc>
              <a:spcBef>
                <a:spcPts val="1000"/>
              </a:spcBef>
              <a:spcAft>
                <a:spcPts val="0"/>
              </a:spcAft>
              <a:buClr>
                <a:schemeClr val="lt1"/>
              </a:buClr>
              <a:buSzPts val="2400"/>
              <a:buNone/>
            </a:pPr>
            <a:r>
              <a:t/>
            </a:r>
            <a:endParaRPr/>
          </a:p>
        </p:txBody>
      </p:sp>
      <p:pic>
        <p:nvPicPr>
          <p:cNvPr id="365" name="Google Shape;365;p51"/>
          <p:cNvPicPr preferRelativeResize="0"/>
          <p:nvPr/>
        </p:nvPicPr>
        <p:blipFill rotWithShape="1">
          <a:blip r:embed="rId3">
            <a:alphaModFix/>
          </a:blip>
          <a:srcRect b="0" l="0" r="0" t="0"/>
          <a:stretch/>
        </p:blipFill>
        <p:spPr>
          <a:xfrm>
            <a:off x="4537460" y="4451690"/>
            <a:ext cx="2056284" cy="2038557"/>
          </a:xfrm>
          <a:prstGeom prst="rect">
            <a:avLst/>
          </a:prstGeom>
          <a:noFill/>
          <a:ln>
            <a:noFill/>
          </a:ln>
        </p:spPr>
      </p:pic>
      <p:pic>
        <p:nvPicPr>
          <p:cNvPr id="366" name="Google Shape;366;p5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A App</a:t>
            </a:r>
            <a:endParaRPr/>
          </a:p>
        </p:txBody>
      </p:sp>
      <p:sp>
        <p:nvSpPr>
          <p:cNvPr id="372" name="Google Shape;372;p52"/>
          <p:cNvSpPr txBox="1"/>
          <p:nvPr>
            <p:ph idx="1" type="body"/>
          </p:nvPr>
        </p:nvSpPr>
        <p:spPr>
          <a:xfrm>
            <a:off x="6593745" y="286058"/>
            <a:ext cx="2282989"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Homepage</a:t>
            </a:r>
            <a:endParaRPr/>
          </a:p>
        </p:txBody>
      </p:sp>
      <p:pic>
        <p:nvPicPr>
          <p:cNvPr id="373" name="Google Shape;373;p52"/>
          <p:cNvPicPr preferRelativeResize="0"/>
          <p:nvPr/>
        </p:nvPicPr>
        <p:blipFill rotWithShape="1">
          <a:blip r:embed="rId3">
            <a:alphaModFix/>
          </a:blip>
          <a:srcRect b="0" l="0" r="0" t="0"/>
          <a:stretch/>
        </p:blipFill>
        <p:spPr>
          <a:xfrm>
            <a:off x="3843338" y="845344"/>
            <a:ext cx="1958950" cy="4239660"/>
          </a:xfrm>
          <a:prstGeom prst="rect">
            <a:avLst/>
          </a:prstGeom>
          <a:noFill/>
          <a:ln>
            <a:noFill/>
          </a:ln>
        </p:spPr>
      </p:pic>
      <p:pic>
        <p:nvPicPr>
          <p:cNvPr id="374" name="Google Shape;374;p52"/>
          <p:cNvPicPr preferRelativeResize="0"/>
          <p:nvPr/>
        </p:nvPicPr>
        <p:blipFill rotWithShape="1">
          <a:blip r:embed="rId4">
            <a:alphaModFix/>
          </a:blip>
          <a:srcRect b="0" l="0" r="0" t="0"/>
          <a:stretch/>
        </p:blipFill>
        <p:spPr>
          <a:xfrm>
            <a:off x="7022370" y="845342"/>
            <a:ext cx="1958950" cy="4239661"/>
          </a:xfrm>
          <a:prstGeom prst="rect">
            <a:avLst/>
          </a:prstGeom>
          <a:noFill/>
          <a:ln>
            <a:noFill/>
          </a:ln>
        </p:spPr>
      </p:pic>
      <p:sp>
        <p:nvSpPr>
          <p:cNvPr id="375" name="Google Shape;375;p52"/>
          <p:cNvSpPr/>
          <p:nvPr/>
        </p:nvSpPr>
        <p:spPr>
          <a:xfrm>
            <a:off x="5802288" y="3314700"/>
            <a:ext cx="1220082" cy="24288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rot="2574657">
            <a:off x="8433373" y="1731651"/>
            <a:ext cx="342900" cy="11572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52"/>
          <p:cNvSpPr txBox="1"/>
          <p:nvPr/>
        </p:nvSpPr>
        <p:spPr>
          <a:xfrm>
            <a:off x="652564" y="2077156"/>
            <a:ext cx="2282989" cy="202335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pt-PT" sz="2400">
                <a:solidFill>
                  <a:schemeClr val="lt1"/>
                </a:solidFill>
                <a:latin typeface="Work Sans"/>
                <a:ea typeface="Work Sans"/>
                <a:cs typeface="Work Sans"/>
                <a:sym typeface="Work Sans"/>
              </a:rPr>
              <a:t>Pesquise no seu telefone e instale o aplicativo TEC++US 2.0.</a:t>
            </a:r>
            <a:endParaRPr/>
          </a:p>
        </p:txBody>
      </p:sp>
      <p:sp>
        <p:nvSpPr>
          <p:cNvPr id="378" name="Google Shape;378;p52"/>
          <p:cNvSpPr txBox="1"/>
          <p:nvPr/>
        </p:nvSpPr>
        <p:spPr>
          <a:xfrm>
            <a:off x="652564" y="5232591"/>
            <a:ext cx="920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para Google Play (Android):</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5">
                  <a:extLst>
                    <a:ext uri="{A12FA001-AC4F-418D-AE19-62706E023703}">
                      <ahyp:hlinkClr val="tx"/>
                    </a:ext>
                  </a:extLst>
                </a:hlinkClick>
              </a:rPr>
              <a:t>https://play.google.com/store/apps/details?id=com.Erasmus.TECUS</a:t>
            </a:r>
            <a:endParaRPr sz="1800">
              <a:solidFill>
                <a:schemeClr val="lt1"/>
              </a:solidFill>
              <a:latin typeface="Calibri"/>
              <a:ea typeface="Calibri"/>
              <a:cs typeface="Calibri"/>
              <a:sym typeface="Calibri"/>
            </a:endParaRPr>
          </a:p>
        </p:txBody>
      </p:sp>
      <p:sp>
        <p:nvSpPr>
          <p:cNvPr id="379" name="Google Shape;379;p52"/>
          <p:cNvSpPr txBox="1"/>
          <p:nvPr/>
        </p:nvSpPr>
        <p:spPr>
          <a:xfrm>
            <a:off x="664093" y="5895674"/>
            <a:ext cx="9201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para Play Store (IOS):</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6">
                  <a:extLst>
                    <a:ext uri="{A12FA001-AC4F-418D-AE19-62706E023703}">
                      <ahyp:hlinkClr val="tx"/>
                    </a:ext>
                  </a:extLst>
                </a:hlinkClick>
              </a:rPr>
              <a:t>https://apps.apple.com/pt/app/tec-us2-0/id6452801084?l=en-GB</a:t>
            </a:r>
            <a:endParaRPr sz="1800">
              <a:solidFill>
                <a:schemeClr val="lt1"/>
              </a:solidFill>
              <a:latin typeface="Calibri"/>
              <a:ea typeface="Calibri"/>
              <a:cs typeface="Calibri"/>
              <a:sym typeface="Calibri"/>
            </a:endParaRPr>
          </a:p>
        </p:txBody>
      </p:sp>
      <p:pic>
        <p:nvPicPr>
          <p:cNvPr id="380" name="Google Shape;380;p52"/>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A App</a:t>
            </a:r>
            <a:endParaRPr/>
          </a:p>
        </p:txBody>
      </p:sp>
      <p:sp>
        <p:nvSpPr>
          <p:cNvPr id="386" name="Google Shape;386;p53"/>
          <p:cNvSpPr txBox="1"/>
          <p:nvPr>
            <p:ph idx="1" type="body"/>
          </p:nvPr>
        </p:nvSpPr>
        <p:spPr>
          <a:xfrm>
            <a:off x="1060523" y="1690688"/>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Seleção de língua</a:t>
            </a:r>
            <a:endParaRPr sz="1500"/>
          </a:p>
        </p:txBody>
      </p:sp>
      <p:pic>
        <p:nvPicPr>
          <p:cNvPr id="387" name="Google Shape;387;p53"/>
          <p:cNvPicPr preferRelativeResize="0"/>
          <p:nvPr/>
        </p:nvPicPr>
        <p:blipFill rotWithShape="1">
          <a:blip r:embed="rId3">
            <a:alphaModFix/>
          </a:blip>
          <a:srcRect b="0" l="0" r="0" t="0"/>
          <a:stretch/>
        </p:blipFill>
        <p:spPr>
          <a:xfrm>
            <a:off x="1041923" y="2329040"/>
            <a:ext cx="1656999" cy="3586163"/>
          </a:xfrm>
          <a:prstGeom prst="rect">
            <a:avLst/>
          </a:prstGeom>
          <a:noFill/>
          <a:ln>
            <a:noFill/>
          </a:ln>
        </p:spPr>
      </p:pic>
      <p:sp>
        <p:nvSpPr>
          <p:cNvPr id="388" name="Google Shape;388;p53"/>
          <p:cNvSpPr/>
          <p:nvPr/>
        </p:nvSpPr>
        <p:spPr>
          <a:xfrm rot="3462391">
            <a:off x="2471103" y="2614641"/>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53"/>
          <p:cNvPicPr preferRelativeResize="0"/>
          <p:nvPr/>
        </p:nvPicPr>
        <p:blipFill rotWithShape="1">
          <a:blip r:embed="rId4">
            <a:alphaModFix/>
          </a:blip>
          <a:srcRect b="0" l="0" r="0" t="0"/>
          <a:stretch/>
        </p:blipFill>
        <p:spPr>
          <a:xfrm>
            <a:off x="3541717" y="2329040"/>
            <a:ext cx="1656999" cy="3586163"/>
          </a:xfrm>
          <a:prstGeom prst="rect">
            <a:avLst/>
          </a:prstGeom>
          <a:noFill/>
          <a:ln>
            <a:noFill/>
          </a:ln>
        </p:spPr>
      </p:pic>
      <p:sp>
        <p:nvSpPr>
          <p:cNvPr id="390" name="Google Shape;390;p53"/>
          <p:cNvSpPr/>
          <p:nvPr/>
        </p:nvSpPr>
        <p:spPr>
          <a:xfrm rot="3462391">
            <a:off x="5174166" y="251224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1" name="Google Shape;391;p53"/>
          <p:cNvPicPr preferRelativeResize="0"/>
          <p:nvPr/>
        </p:nvPicPr>
        <p:blipFill rotWithShape="1">
          <a:blip r:embed="rId5">
            <a:alphaModFix/>
          </a:blip>
          <a:srcRect b="0" l="0" r="0" t="0"/>
          <a:stretch/>
        </p:blipFill>
        <p:spPr>
          <a:xfrm>
            <a:off x="5950568" y="2329038"/>
            <a:ext cx="1657000" cy="3586164"/>
          </a:xfrm>
          <a:prstGeom prst="rect">
            <a:avLst/>
          </a:prstGeom>
          <a:noFill/>
          <a:ln>
            <a:noFill/>
          </a:ln>
        </p:spPr>
      </p:pic>
      <p:pic>
        <p:nvPicPr>
          <p:cNvPr id="392" name="Google Shape;392;p53"/>
          <p:cNvPicPr preferRelativeResize="0"/>
          <p:nvPr/>
        </p:nvPicPr>
        <p:blipFill rotWithShape="1">
          <a:blip r:embed="rId6">
            <a:alphaModFix/>
          </a:blip>
          <a:srcRect b="0" l="0" r="0" t="0"/>
          <a:stretch/>
        </p:blipFill>
        <p:spPr>
          <a:xfrm>
            <a:off x="8069298" y="2329038"/>
            <a:ext cx="1656999" cy="3586164"/>
          </a:xfrm>
          <a:prstGeom prst="rect">
            <a:avLst/>
          </a:prstGeom>
          <a:noFill/>
          <a:ln>
            <a:noFill/>
          </a:ln>
        </p:spPr>
      </p:pic>
      <p:sp>
        <p:nvSpPr>
          <p:cNvPr id="393" name="Google Shape;393;p53"/>
          <p:cNvSpPr/>
          <p:nvPr/>
        </p:nvSpPr>
        <p:spPr>
          <a:xfrm rot="3462391">
            <a:off x="7076815" y="3621912"/>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4" name="Google Shape;394;p53"/>
          <p:cNvPicPr preferRelativeResize="0"/>
          <p:nvPr/>
        </p:nvPicPr>
        <p:blipFill rotWithShape="1">
          <a:blip r:embed="rId7">
            <a:alphaModFix/>
          </a:blip>
          <a:srcRect b="0" l="0" r="0" t="0"/>
          <a:stretch/>
        </p:blipFill>
        <p:spPr>
          <a:xfrm>
            <a:off x="10302978" y="2329038"/>
            <a:ext cx="1657000" cy="3586165"/>
          </a:xfrm>
          <a:prstGeom prst="rect">
            <a:avLst/>
          </a:prstGeom>
          <a:noFill/>
          <a:ln>
            <a:noFill/>
          </a:ln>
        </p:spPr>
      </p:pic>
      <p:sp>
        <p:nvSpPr>
          <p:cNvPr id="395" name="Google Shape;395;p53"/>
          <p:cNvSpPr/>
          <p:nvPr/>
        </p:nvSpPr>
        <p:spPr>
          <a:xfrm rot="3462391">
            <a:off x="11769777" y="192535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53"/>
          <p:cNvSpPr txBox="1"/>
          <p:nvPr/>
        </p:nvSpPr>
        <p:spPr>
          <a:xfrm>
            <a:off x="3505545" y="1677415"/>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Seleção de categoria</a:t>
            </a:r>
            <a:endParaRPr sz="1500">
              <a:solidFill>
                <a:schemeClr val="lt1"/>
              </a:solidFill>
              <a:latin typeface="Work Sans"/>
              <a:ea typeface="Work Sans"/>
              <a:cs typeface="Work Sans"/>
              <a:sym typeface="Work Sans"/>
            </a:endParaRPr>
          </a:p>
        </p:txBody>
      </p:sp>
      <p:sp>
        <p:nvSpPr>
          <p:cNvPr id="397" name="Google Shape;397;p53"/>
          <p:cNvSpPr txBox="1"/>
          <p:nvPr/>
        </p:nvSpPr>
        <p:spPr>
          <a:xfrm>
            <a:off x="5875704" y="1696029"/>
            <a:ext cx="1806728" cy="413409"/>
          </a:xfrm>
          <a:prstGeom prst="rect">
            <a:avLst/>
          </a:prstGeom>
          <a:noFill/>
          <a:ln>
            <a:noFill/>
          </a:ln>
        </p:spPr>
        <p:txBody>
          <a:bodyPr anchorCtr="0" anchor="t" bIns="45700" lIns="91425" spcFirstLastPara="1" rIns="91425" wrap="square" tIns="45700">
            <a:normAutofit lnSpcReduction="20000"/>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Pictogramas EPCL</a:t>
            </a:r>
            <a:endParaRPr sz="1500">
              <a:solidFill>
                <a:schemeClr val="lt1"/>
              </a:solidFill>
              <a:latin typeface="Work Sans"/>
              <a:ea typeface="Work Sans"/>
              <a:cs typeface="Work Sans"/>
              <a:sym typeface="Work Sans"/>
            </a:endParaRPr>
          </a:p>
        </p:txBody>
      </p:sp>
      <p:sp>
        <p:nvSpPr>
          <p:cNvPr id="398" name="Google Shape;398;p53"/>
          <p:cNvSpPr txBox="1"/>
          <p:nvPr/>
        </p:nvSpPr>
        <p:spPr>
          <a:xfrm>
            <a:off x="8021466" y="1566629"/>
            <a:ext cx="1806728" cy="63835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Reforço auditivo e visual</a:t>
            </a:r>
            <a:r>
              <a:rPr lang="pt-PT" sz="2400">
                <a:solidFill>
                  <a:schemeClr val="lt1"/>
                </a:solidFill>
                <a:latin typeface="Work Sans"/>
                <a:ea typeface="Work Sans"/>
                <a:cs typeface="Work Sans"/>
                <a:sym typeface="Work Sans"/>
              </a:rPr>
              <a:t> </a:t>
            </a:r>
            <a:endParaRPr/>
          </a:p>
        </p:txBody>
      </p:sp>
      <p:sp>
        <p:nvSpPr>
          <p:cNvPr id="399" name="Google Shape;399;p53"/>
          <p:cNvSpPr/>
          <p:nvPr/>
        </p:nvSpPr>
        <p:spPr>
          <a:xfrm rot="3462391">
            <a:off x="11265540" y="1922799"/>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3"/>
          <p:cNvSpPr txBox="1"/>
          <p:nvPr/>
        </p:nvSpPr>
        <p:spPr>
          <a:xfrm>
            <a:off x="10228113" y="1523183"/>
            <a:ext cx="1806728" cy="63835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Mudar de língua e categoria</a:t>
            </a:r>
            <a:endParaRPr sz="2400">
              <a:solidFill>
                <a:schemeClr val="lt1"/>
              </a:solidFill>
              <a:latin typeface="Work Sans"/>
              <a:ea typeface="Work Sans"/>
              <a:cs typeface="Work Sans"/>
              <a:sym typeface="Work Sans"/>
            </a:endParaRPr>
          </a:p>
        </p:txBody>
      </p:sp>
      <p:pic>
        <p:nvPicPr>
          <p:cNvPr id="401" name="Google Shape;401;p53"/>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A App</a:t>
            </a:r>
            <a:endParaRPr/>
          </a:p>
        </p:txBody>
      </p:sp>
      <p:sp>
        <p:nvSpPr>
          <p:cNvPr id="407" name="Google Shape;407;p54"/>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08" name="Google Shape;408;p54"/>
          <p:cNvSpPr txBox="1"/>
          <p:nvPr/>
        </p:nvSpPr>
        <p:spPr>
          <a:xfrm>
            <a:off x="5005733" y="1663127"/>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Mudar língua</a:t>
            </a:r>
            <a:endParaRPr sz="1500">
              <a:solidFill>
                <a:schemeClr val="lt1"/>
              </a:solidFill>
              <a:latin typeface="Work Sans"/>
              <a:ea typeface="Work Sans"/>
              <a:cs typeface="Work Sans"/>
              <a:sym typeface="Work Sans"/>
            </a:endParaRPr>
          </a:p>
        </p:txBody>
      </p:sp>
      <p:sp>
        <p:nvSpPr>
          <p:cNvPr id="409" name="Google Shape;409;p54"/>
          <p:cNvSpPr txBox="1"/>
          <p:nvPr/>
        </p:nvSpPr>
        <p:spPr>
          <a:xfrm>
            <a:off x="7126208" y="1587652"/>
            <a:ext cx="1806728" cy="63835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Reforço auditivo e visual</a:t>
            </a:r>
            <a:r>
              <a:rPr lang="pt-PT" sz="2400">
                <a:solidFill>
                  <a:schemeClr val="lt1"/>
                </a:solidFill>
                <a:latin typeface="Work Sans"/>
                <a:ea typeface="Work Sans"/>
                <a:cs typeface="Work Sans"/>
                <a:sym typeface="Work Sans"/>
              </a:rPr>
              <a:t> </a:t>
            </a:r>
            <a:endParaRPr/>
          </a:p>
        </p:txBody>
      </p:sp>
      <p:pic>
        <p:nvPicPr>
          <p:cNvPr id="410" name="Google Shape;410;p54"/>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pic>
        <p:nvPicPr>
          <p:cNvPr id="411" name="Google Shape;411;p54"/>
          <p:cNvPicPr preferRelativeResize="0"/>
          <p:nvPr/>
        </p:nvPicPr>
        <p:blipFill rotWithShape="1">
          <a:blip r:embed="rId4">
            <a:alphaModFix/>
          </a:blip>
          <a:srcRect b="0" l="0" r="0" t="0"/>
          <a:stretch/>
        </p:blipFill>
        <p:spPr>
          <a:xfrm>
            <a:off x="7203320" y="2333222"/>
            <a:ext cx="1729616" cy="3743325"/>
          </a:xfrm>
          <a:prstGeom prst="rect">
            <a:avLst/>
          </a:prstGeom>
          <a:noFill/>
          <a:ln>
            <a:noFill/>
          </a:ln>
        </p:spPr>
      </p:pic>
      <p:pic>
        <p:nvPicPr>
          <p:cNvPr id="412" name="Google Shape;412;p54"/>
          <p:cNvPicPr preferRelativeResize="0"/>
          <p:nvPr/>
        </p:nvPicPr>
        <p:blipFill rotWithShape="1">
          <a:blip r:embed="rId5">
            <a:alphaModFix/>
          </a:blip>
          <a:srcRect b="0" l="0" r="0" t="0"/>
          <a:stretch/>
        </p:blipFill>
        <p:spPr>
          <a:xfrm>
            <a:off x="4963185" y="2333222"/>
            <a:ext cx="1729616" cy="3743324"/>
          </a:xfrm>
          <a:prstGeom prst="rect">
            <a:avLst/>
          </a:prstGeom>
          <a:noFill/>
          <a:ln>
            <a:noFill/>
          </a:ln>
        </p:spPr>
      </p:pic>
      <p:sp>
        <p:nvSpPr>
          <p:cNvPr id="413" name="Google Shape;413;p54"/>
          <p:cNvSpPr/>
          <p:nvPr/>
        </p:nvSpPr>
        <p:spPr>
          <a:xfrm rot="2384893">
            <a:off x="3917033" y="2285770"/>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54"/>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A App</a:t>
            </a:r>
            <a:endParaRPr/>
          </a:p>
        </p:txBody>
      </p:sp>
      <p:sp>
        <p:nvSpPr>
          <p:cNvPr id="420" name="Google Shape;420;p55"/>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21" name="Google Shape;421;p55"/>
          <p:cNvSpPr txBox="1"/>
          <p:nvPr/>
        </p:nvSpPr>
        <p:spPr>
          <a:xfrm>
            <a:off x="4690939" y="1639170"/>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Pictograma EPCL aleatório</a:t>
            </a:r>
            <a:endParaRPr sz="1500">
              <a:solidFill>
                <a:schemeClr val="lt1"/>
              </a:solidFill>
              <a:latin typeface="Work Sans"/>
              <a:ea typeface="Work Sans"/>
              <a:cs typeface="Work Sans"/>
              <a:sym typeface="Work Sans"/>
            </a:endParaRPr>
          </a:p>
        </p:txBody>
      </p:sp>
      <p:sp>
        <p:nvSpPr>
          <p:cNvPr id="422" name="Google Shape;422;p55"/>
          <p:cNvSpPr txBox="1"/>
          <p:nvPr/>
        </p:nvSpPr>
        <p:spPr>
          <a:xfrm>
            <a:off x="6875938" y="1639169"/>
            <a:ext cx="1806728" cy="63835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Reforço auditivo e visual</a:t>
            </a:r>
            <a:r>
              <a:rPr lang="pt-PT" sz="2400">
                <a:solidFill>
                  <a:schemeClr val="lt1"/>
                </a:solidFill>
                <a:latin typeface="Work Sans"/>
                <a:ea typeface="Work Sans"/>
                <a:cs typeface="Work Sans"/>
                <a:sym typeface="Work Sans"/>
              </a:rPr>
              <a:t> </a:t>
            </a:r>
            <a:endParaRPr/>
          </a:p>
        </p:txBody>
      </p:sp>
      <p:pic>
        <p:nvPicPr>
          <p:cNvPr id="423" name="Google Shape;423;p55"/>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24" name="Google Shape;424;p55"/>
          <p:cNvSpPr/>
          <p:nvPr/>
        </p:nvSpPr>
        <p:spPr>
          <a:xfrm rot="2384893">
            <a:off x="3859882" y="2954511"/>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5"/>
          <p:cNvPicPr preferRelativeResize="0"/>
          <p:nvPr/>
        </p:nvPicPr>
        <p:blipFill rotWithShape="1">
          <a:blip r:embed="rId4">
            <a:alphaModFix/>
          </a:blip>
          <a:srcRect b="0" l="0" r="0" t="0"/>
          <a:stretch/>
        </p:blipFill>
        <p:spPr>
          <a:xfrm>
            <a:off x="4654494" y="2314751"/>
            <a:ext cx="1729616" cy="3743325"/>
          </a:xfrm>
          <a:prstGeom prst="rect">
            <a:avLst/>
          </a:prstGeom>
          <a:noFill/>
          <a:ln>
            <a:noFill/>
          </a:ln>
        </p:spPr>
      </p:pic>
      <p:pic>
        <p:nvPicPr>
          <p:cNvPr id="426" name="Google Shape;426;p55"/>
          <p:cNvPicPr preferRelativeResize="0"/>
          <p:nvPr/>
        </p:nvPicPr>
        <p:blipFill rotWithShape="1">
          <a:blip r:embed="rId5">
            <a:alphaModFix/>
          </a:blip>
          <a:srcRect b="0" l="0" r="0" t="0"/>
          <a:stretch/>
        </p:blipFill>
        <p:spPr>
          <a:xfrm>
            <a:off x="6839493" y="2314750"/>
            <a:ext cx="1729616" cy="3743325"/>
          </a:xfrm>
          <a:prstGeom prst="rect">
            <a:avLst/>
          </a:prstGeom>
          <a:noFill/>
          <a:ln>
            <a:noFill/>
          </a:ln>
        </p:spPr>
      </p:pic>
      <p:pic>
        <p:nvPicPr>
          <p:cNvPr id="427" name="Google Shape;427;p55"/>
          <p:cNvPicPr preferRelativeResize="0"/>
          <p:nvPr/>
        </p:nvPicPr>
        <p:blipFill rotWithShape="1">
          <a:blip r:embed="rId6">
            <a:alphaModFix/>
          </a:blip>
          <a:srcRect b="0" l="0" r="0" t="0"/>
          <a:stretch/>
        </p:blipFill>
        <p:spPr>
          <a:xfrm>
            <a:off x="9024492" y="2277520"/>
            <a:ext cx="1729617" cy="3743326"/>
          </a:xfrm>
          <a:prstGeom prst="rect">
            <a:avLst/>
          </a:prstGeom>
          <a:noFill/>
          <a:ln>
            <a:noFill/>
          </a:ln>
        </p:spPr>
      </p:pic>
      <p:sp>
        <p:nvSpPr>
          <p:cNvPr id="428" name="Google Shape;428;p55"/>
          <p:cNvSpPr txBox="1"/>
          <p:nvPr/>
        </p:nvSpPr>
        <p:spPr>
          <a:xfrm>
            <a:off x="8985936" y="1639168"/>
            <a:ext cx="1806728" cy="638351"/>
          </a:xfrm>
          <a:prstGeom prst="rect">
            <a:avLst/>
          </a:prstGeom>
          <a:noFill/>
          <a:ln>
            <a:noFill/>
          </a:ln>
        </p:spPr>
        <p:txBody>
          <a:bodyPr anchorCtr="0" anchor="t" bIns="45700" lIns="91425" spcFirstLastPara="1" rIns="91425" wrap="square" tIns="45700">
            <a:normAutofit fontScale="55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Clique na resposta correta e confira o resultado</a:t>
            </a:r>
            <a:endParaRPr sz="2400">
              <a:solidFill>
                <a:schemeClr val="lt1"/>
              </a:solidFill>
              <a:latin typeface="Work Sans"/>
              <a:ea typeface="Work Sans"/>
              <a:cs typeface="Work Sans"/>
              <a:sym typeface="Work Sans"/>
            </a:endParaRPr>
          </a:p>
        </p:txBody>
      </p:sp>
      <p:pic>
        <p:nvPicPr>
          <p:cNvPr id="429" name="Google Shape;429;p55"/>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 App</a:t>
            </a:r>
            <a:endParaRPr/>
          </a:p>
        </p:txBody>
      </p:sp>
      <p:sp>
        <p:nvSpPr>
          <p:cNvPr id="435" name="Google Shape;435;p56"/>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pic>
        <p:nvPicPr>
          <p:cNvPr id="436" name="Google Shape;436;p56"/>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37" name="Google Shape;437;p56"/>
          <p:cNvSpPr/>
          <p:nvPr/>
        </p:nvSpPr>
        <p:spPr>
          <a:xfrm rot="2384893">
            <a:off x="3793251" y="3797474"/>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56"/>
          <p:cNvPicPr preferRelativeResize="0"/>
          <p:nvPr/>
        </p:nvPicPr>
        <p:blipFill rotWithShape="1">
          <a:blip r:embed="rId4">
            <a:alphaModFix/>
          </a:blip>
          <a:srcRect b="0" l="0" r="0" t="0"/>
          <a:stretch/>
        </p:blipFill>
        <p:spPr>
          <a:xfrm>
            <a:off x="4850546" y="2333222"/>
            <a:ext cx="1729617" cy="3743325"/>
          </a:xfrm>
          <a:prstGeom prst="rect">
            <a:avLst/>
          </a:prstGeom>
          <a:noFill/>
          <a:ln>
            <a:noFill/>
          </a:ln>
        </p:spPr>
      </p:pic>
      <p:sp>
        <p:nvSpPr>
          <p:cNvPr id="439" name="Google Shape;439;p56"/>
          <p:cNvSpPr txBox="1"/>
          <p:nvPr/>
        </p:nvSpPr>
        <p:spPr>
          <a:xfrm>
            <a:off x="4850546" y="1676399"/>
            <a:ext cx="1638400" cy="6383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1500">
                <a:solidFill>
                  <a:schemeClr val="lt1"/>
                </a:solidFill>
                <a:latin typeface="Work Sans"/>
                <a:ea typeface="Work Sans"/>
                <a:cs typeface="Work Sans"/>
                <a:sym typeface="Work Sans"/>
              </a:rPr>
              <a:t>Jogos online que podem ser usados para aprender EPCL e vocabulário</a:t>
            </a:r>
            <a:endParaRPr sz="1500">
              <a:solidFill>
                <a:schemeClr val="lt1"/>
              </a:solidFill>
              <a:latin typeface="Work Sans"/>
              <a:ea typeface="Work Sans"/>
              <a:cs typeface="Work Sans"/>
              <a:sym typeface="Work Sans"/>
            </a:endParaRPr>
          </a:p>
        </p:txBody>
      </p:sp>
      <p:sp>
        <p:nvSpPr>
          <p:cNvPr id="440" name="Google Shape;440;p56"/>
          <p:cNvSpPr txBox="1"/>
          <p:nvPr/>
        </p:nvSpPr>
        <p:spPr>
          <a:xfrm>
            <a:off x="7101826" y="3429000"/>
            <a:ext cx="437917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hlink"/>
                </a:solidFill>
                <a:latin typeface="Calibri"/>
                <a:ea typeface="Calibri"/>
                <a:cs typeface="Calibri"/>
                <a:sym typeface="Calibri"/>
                <a:hlinkClick r:id="rId5"/>
              </a:rPr>
              <a:t>https://www.tec4everyone2us.eu/c%C3%B3pia-coming-soon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6"/>
          <p:cNvSpPr/>
          <p:nvPr/>
        </p:nvSpPr>
        <p:spPr>
          <a:xfrm>
            <a:off x="8794373" y="2015808"/>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56"/>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Trabalho em grupo – 1h</a:t>
            </a:r>
            <a:endParaRPr/>
          </a:p>
        </p:txBody>
      </p:sp>
      <p:sp>
        <p:nvSpPr>
          <p:cNvPr id="448" name="Google Shape;448;p5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400"/>
              <a:buChar char="•"/>
            </a:pPr>
            <a:r>
              <a:rPr lang="pt-PT"/>
              <a:t>Divididos em grupos experimentem o app, os jogos do app e os jogos online.</a:t>
            </a:r>
            <a:endParaRPr/>
          </a:p>
          <a:p>
            <a:pPr indent="-228600" lvl="0" marL="228600" rtl="0" algn="l">
              <a:lnSpc>
                <a:spcPct val="90000"/>
              </a:lnSpc>
              <a:spcBef>
                <a:spcPts val="1000"/>
              </a:spcBef>
              <a:spcAft>
                <a:spcPts val="0"/>
              </a:spcAft>
              <a:buSzPts val="2400"/>
              <a:buChar char="•"/>
            </a:pPr>
            <a:r>
              <a:rPr lang="pt-PT"/>
              <a:t>1 – Faça uma lista de atividades que podem utilizar o EPCL, o App, os jogos do App e os jogos online.</a:t>
            </a:r>
            <a:endParaRPr/>
          </a:p>
          <a:p>
            <a:pPr indent="-228600" lvl="0" marL="228600" rtl="0" algn="l">
              <a:lnSpc>
                <a:spcPct val="90000"/>
              </a:lnSpc>
              <a:spcBef>
                <a:spcPts val="1000"/>
              </a:spcBef>
              <a:spcAft>
                <a:spcPts val="0"/>
              </a:spcAft>
              <a:buSzPts val="2400"/>
              <a:buChar char="•"/>
            </a:pPr>
            <a:r>
              <a:rPr lang="pt-PT"/>
              <a:t>2 – Faça uma classificação do melhor software para usar com os alunos (App, App Games ou Jogos Online).</a:t>
            </a:r>
            <a:endParaRPr/>
          </a:p>
        </p:txBody>
      </p:sp>
      <p:pic>
        <p:nvPicPr>
          <p:cNvPr id="449" name="Google Shape;449;p5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pt-PT" sz="3600"/>
              <a:t>Atividade Assíncrona</a:t>
            </a:r>
            <a:endParaRPr/>
          </a:p>
        </p:txBody>
      </p:sp>
      <p:sp>
        <p:nvSpPr>
          <p:cNvPr id="455" name="Google Shape;455;p58"/>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400"/>
              <a:buChar char="•"/>
            </a:pPr>
            <a:r>
              <a:rPr lang="pt-PT"/>
              <a:t>Crie um post avaliando os materiais do App e materiais online do TEC++US 2.0.</a:t>
            </a:r>
            <a:endParaRPr/>
          </a:p>
          <a:p>
            <a:pPr indent="-228600" lvl="0" marL="228600" rtl="0" algn="l">
              <a:lnSpc>
                <a:spcPct val="90000"/>
              </a:lnSpc>
              <a:spcBef>
                <a:spcPts val="1000"/>
              </a:spcBef>
              <a:spcAft>
                <a:spcPts val="0"/>
              </a:spcAft>
              <a:buSzPts val="2400"/>
              <a:buChar char="•"/>
            </a:pPr>
            <a:r>
              <a:rPr lang="pt-PT"/>
              <a:t>Inclua algumas sugestões para melhorar os materiais.</a:t>
            </a:r>
            <a:endParaRPr/>
          </a:p>
        </p:txBody>
      </p:sp>
      <p:pic>
        <p:nvPicPr>
          <p:cNvPr id="456" name="Google Shape;456;p5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 </a:t>
            </a:r>
            <a:r>
              <a:rPr lang="pt-PT" sz="3400"/>
              <a:t>4. Materiais complementares à aplicação TEC++US e atividades previstas para o ensino com utilização de pictogramas aumentativos e alternativos de aprendizagem e comunicação.</a:t>
            </a:r>
            <a:endParaRPr sz="3400"/>
          </a:p>
        </p:txBody>
      </p:sp>
      <p:pic>
        <p:nvPicPr>
          <p:cNvPr id="462" name="Google Shape;462;p5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1560350" y="365125"/>
            <a:ext cx="10066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Vantagens dos jogos de tabuleiro com pictogramas</a:t>
            </a:r>
            <a:endParaRPr/>
          </a:p>
        </p:txBody>
      </p:sp>
      <p:sp>
        <p:nvSpPr>
          <p:cNvPr id="468" name="Google Shape;468;p60"/>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85000" lnSpcReduction="10000"/>
          </a:bodyPr>
          <a:lstStyle/>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Compreensão Universal: </a:t>
            </a:r>
            <a:r>
              <a:rPr lang="pt-PT">
                <a:latin typeface="Arial"/>
                <a:ea typeface="Arial"/>
                <a:cs typeface="Arial"/>
                <a:sym typeface="Arial"/>
              </a:rPr>
              <a:t>Os pictogramas transcendem as barreiras linguísticas, tornando mais fácil para jogadores de diferentes origens entenderem a </a:t>
            </a:r>
            <a:r>
              <a:rPr lang="pt-PT">
                <a:latin typeface="Arial"/>
                <a:ea typeface="Arial"/>
                <a:cs typeface="Arial"/>
                <a:sym typeface="Arial"/>
              </a:rPr>
              <a:t>mecânica</a:t>
            </a:r>
            <a:r>
              <a:rPr lang="pt-PT">
                <a:latin typeface="Arial"/>
                <a:ea typeface="Arial"/>
                <a:cs typeface="Arial"/>
                <a:sym typeface="Arial"/>
              </a:rPr>
              <a:t> e as regras do jogo.</a:t>
            </a:r>
            <a:endParaRPr>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Jogabilidade inclusiva: O</a:t>
            </a:r>
            <a:r>
              <a:rPr lang="pt-PT">
                <a:latin typeface="Arial"/>
                <a:ea typeface="Arial"/>
                <a:cs typeface="Arial"/>
                <a:sym typeface="Arial"/>
              </a:rPr>
              <a:t>s pictogramas criam um ambiente inclusivo, permitindo que jogadores de todas as idades e níveis de alfabetização participem e se divirtam no jogo.</a:t>
            </a:r>
            <a:endParaRPr>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Aprendizagem visual: </a:t>
            </a:r>
            <a:r>
              <a:rPr lang="pt-PT">
                <a:latin typeface="Arial"/>
                <a:ea typeface="Arial"/>
                <a:cs typeface="Arial"/>
                <a:sym typeface="Arial"/>
              </a:rPr>
              <a:t>os pictogramas melhoram a aprendizagem visual, ajudando os jogadores a compreender conceitos, estratégias e objetivos rapidamente.</a:t>
            </a:r>
            <a:endParaRPr>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Desenvolvimento Cognitivo: </a:t>
            </a:r>
            <a:r>
              <a:rPr lang="pt-PT">
                <a:latin typeface="Arial"/>
                <a:ea typeface="Arial"/>
                <a:cs typeface="Arial"/>
                <a:sym typeface="Arial"/>
              </a:rPr>
              <a:t>O envolvimento com pictogramas estimula competências cognitivas, como reconhecimento de padrões, pensamento crítico e resolução de problemas.</a:t>
            </a:r>
            <a:endParaRPr>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Educação Acessível: </a:t>
            </a:r>
            <a:r>
              <a:rPr lang="pt-PT">
                <a:latin typeface="Arial"/>
                <a:ea typeface="Arial"/>
                <a:cs typeface="Arial"/>
                <a:sym typeface="Arial"/>
              </a:rPr>
              <a:t>Jogos baseados em pictogramas podem servir como ferramentas educacionais para o ensino de diversas disciplinas, tornando a aprendizagem mais envolvente e interativa.</a:t>
            </a:r>
            <a:endParaRPr>
              <a:latin typeface="Arial"/>
              <a:ea typeface="Arial"/>
              <a:cs typeface="Arial"/>
              <a:sym typeface="Arial"/>
            </a:endParaRPr>
          </a:p>
          <a:p>
            <a:pPr indent="-217169"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Interação Social: </a:t>
            </a:r>
            <a:r>
              <a:rPr lang="pt-PT">
                <a:latin typeface="Arial"/>
                <a:ea typeface="Arial"/>
                <a:cs typeface="Arial"/>
                <a:sym typeface="Arial"/>
              </a:rPr>
              <a:t>Os jogos de tabuleiro com pictogramas incentivam a interação face a face, estimulando a comunicação e as competências sociais entre os jogadores.</a:t>
            </a:r>
            <a:endParaRPr>
              <a:latin typeface="Arial"/>
              <a:ea typeface="Arial"/>
              <a:cs typeface="Arial"/>
              <a:sym typeface="Arial"/>
            </a:endParaRPr>
          </a:p>
        </p:txBody>
      </p:sp>
      <p:pic>
        <p:nvPicPr>
          <p:cNvPr id="469" name="Google Shape;469;p6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1. </a:t>
            </a:r>
            <a:r>
              <a:rPr lang="pt-PT" sz="4000">
                <a:solidFill>
                  <a:srgbClr val="FFFFFF"/>
                </a:solidFill>
                <a:latin typeface="Calibri"/>
                <a:ea typeface="Calibri"/>
                <a:cs typeface="Calibri"/>
                <a:sym typeface="Calibri"/>
              </a:rPr>
              <a:t>Compreendendo a Educação Inclusiva</a:t>
            </a:r>
            <a:endParaRPr sz="4000">
              <a:solidFill>
                <a:schemeClr val="lt1"/>
              </a:solidFill>
              <a:latin typeface="Arial"/>
              <a:ea typeface="Arial"/>
              <a:cs typeface="Arial"/>
              <a:sym typeface="Arial"/>
            </a:endParaRPr>
          </a:p>
        </p:txBody>
      </p:sp>
      <p:pic>
        <p:nvPicPr>
          <p:cNvPr id="78" name="Google Shape;78;p1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Jogo de Tabuleiro TEC++US 2.0</a:t>
            </a:r>
            <a:endParaRPr/>
          </a:p>
        </p:txBody>
      </p:sp>
      <p:sp>
        <p:nvSpPr>
          <p:cNvPr id="475" name="Google Shape;475;p61"/>
          <p:cNvSpPr txBox="1"/>
          <p:nvPr>
            <p:ph idx="1" type="body"/>
          </p:nvPr>
        </p:nvSpPr>
        <p:spPr>
          <a:xfrm>
            <a:off x="898297" y="1409897"/>
            <a:ext cx="10395405" cy="46737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pt-PT" sz="1200">
                <a:solidFill>
                  <a:srgbClr val="FFFFFF"/>
                </a:solidFill>
                <a:latin typeface="Arial"/>
                <a:ea typeface="Arial"/>
                <a:cs typeface="Arial"/>
                <a:sym typeface="Arial"/>
              </a:rPr>
              <a:t>NÚMERO DE JOGADORES: 2 A 4</a:t>
            </a:r>
            <a:endParaRPr sz="1200">
              <a:solidFill>
                <a:srgbClr val="FFFFFF"/>
              </a:solidFill>
              <a:latin typeface="Arial"/>
              <a:ea typeface="Arial"/>
              <a:cs typeface="Arial"/>
              <a:sym typeface="Arial"/>
            </a:endParaRPr>
          </a:p>
          <a:p>
            <a:pPr indent="0" lvl="0" marL="0" rtl="0" algn="l">
              <a:lnSpc>
                <a:spcPct val="90000"/>
              </a:lnSpc>
              <a:spcBef>
                <a:spcPts val="1000"/>
              </a:spcBef>
              <a:spcAft>
                <a:spcPts val="0"/>
              </a:spcAft>
              <a:buNone/>
            </a:pPr>
            <a:r>
              <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EQUIPAMENTO: TABULEIRO DE JOGO * UM DADO * 4 FICHAS MARCADORAS</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OBJETIVO: SER O PRIMEIRO JOGADOR OU ALCANÇAR A CASA FIM</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PREPARAÇÃO: COLOQUE O QUADRO NO CENTRO DA ÁREA DE JOGO, COM OS DADOS PERTO. CADA JOGADOR OU EQUIPA LEVA UMA FICHA MARCADORA, PARA COLOCAR NA PARTIDA.</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DECIDA QUEM VAI COMEÇAR A JOGAR E A ORDEM DE CADA JOGADOR.</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JOGAR:</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1 - CADA JOGADOR TEM UM TURNO PARA JOGAR;</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2 - O PRIMEIRO JOGADOR  LANÇA OS DADOS. O JOGADOR DEVE ENTÃO COLOCAR A SUA FICHAS MARCADOR NO PICTOGRAMA CORRESPONDENTE AO NÚMERO LANÇADO NO DADO;</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3 - O JOGADOR TERÁ QUE DIZER A FRASE OU PALAVRA CORREPONDENTE AO PICTOGRAMA ONDE A SUA FICHA MARCADOR FICOU;</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4 - SE O JOGADOR DISSE A FRASE OU PALAVRA CORRETA, JOGARÁ DE ONDE ESTÁ NO SEU PRÓXIMO TURNO, SE NÃO, RETROCEDE UMA CASA NO TABULEIRO.</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5 - O PRIMEIRO JOGADOR  A CHEGAR AO FIM GANHARÁ O JOGO.</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ALTERNATIVA PARA INICIANTES:</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lang="pt-PT" sz="1200">
                <a:solidFill>
                  <a:srgbClr val="FFFFFF"/>
                </a:solidFill>
                <a:latin typeface="Arial"/>
                <a:ea typeface="Arial"/>
                <a:cs typeface="Arial"/>
                <a:sym typeface="Arial"/>
              </a:rPr>
              <a:t>PODE INSTALAR O APLICATIVO TEC++US 2.0  OU ACESSAR </a:t>
            </a:r>
            <a:r>
              <a:rPr lang="pt-PT" sz="1200" u="sng">
                <a:solidFill>
                  <a:schemeClr val="hlink"/>
                </a:solidFill>
                <a:latin typeface="Arial"/>
                <a:ea typeface="Arial"/>
                <a:cs typeface="Arial"/>
                <a:sym typeface="Arial"/>
                <a:hlinkClick r:id="rId3"/>
              </a:rPr>
              <a:t>HTTPS://WWW.TEC4EVERYONE2US.EU </a:t>
            </a:r>
            <a:r>
              <a:rPr lang="pt-PT" sz="1200">
                <a:solidFill>
                  <a:srgbClr val="FFFFFF"/>
                </a:solidFill>
                <a:latin typeface="Arial"/>
                <a:ea typeface="Arial"/>
                <a:cs typeface="Arial"/>
                <a:sym typeface="Arial"/>
              </a:rPr>
              <a:t> PARA VERIFICAR SE AS IMAGENS/ PALAVRAS E DISCURSO ANTES DE RESPONDER.</a:t>
            </a:r>
            <a:endParaRPr sz="12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Font typeface="Arial"/>
              <a:buChar char="•"/>
            </a:pPr>
            <a:r>
              <a:t/>
            </a:r>
            <a:endParaRPr sz="1200">
              <a:solidFill>
                <a:srgbClr val="FFFFFF"/>
              </a:solidFill>
              <a:latin typeface="Arial"/>
              <a:ea typeface="Arial"/>
              <a:cs typeface="Arial"/>
              <a:sym typeface="Arial"/>
            </a:endParaRPr>
          </a:p>
          <a:p>
            <a:pPr indent="-152400" lvl="0" marL="228600" rtl="0" algn="l">
              <a:lnSpc>
                <a:spcPct val="90000"/>
              </a:lnSpc>
              <a:spcBef>
                <a:spcPts val="1000"/>
              </a:spcBef>
              <a:spcAft>
                <a:spcPts val="0"/>
              </a:spcAft>
              <a:buClr>
                <a:schemeClr val="lt1"/>
              </a:buClr>
              <a:buSzPts val="1200"/>
              <a:buNone/>
            </a:pPr>
            <a:r>
              <a:t/>
            </a:r>
            <a:endParaRPr sz="1200">
              <a:latin typeface="Arial"/>
              <a:ea typeface="Arial"/>
              <a:cs typeface="Arial"/>
              <a:sym typeface="Arial"/>
            </a:endParaRPr>
          </a:p>
        </p:txBody>
      </p:sp>
      <p:pic>
        <p:nvPicPr>
          <p:cNvPr id="476" name="Google Shape;476;p6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Jogo de Tabuleiro TEC++US 2.0</a:t>
            </a:r>
            <a:endParaRPr/>
          </a:p>
        </p:txBody>
      </p:sp>
      <p:pic>
        <p:nvPicPr>
          <p:cNvPr id="482" name="Google Shape;482;p62"/>
          <p:cNvPicPr preferRelativeResize="0"/>
          <p:nvPr/>
        </p:nvPicPr>
        <p:blipFill rotWithShape="1">
          <a:blip r:embed="rId3">
            <a:alphaModFix/>
          </a:blip>
          <a:srcRect b="0" l="0" r="0" t="0"/>
          <a:stretch/>
        </p:blipFill>
        <p:spPr>
          <a:xfrm>
            <a:off x="2072208" y="1243013"/>
            <a:ext cx="7772400" cy="5492373"/>
          </a:xfrm>
          <a:prstGeom prst="rect">
            <a:avLst/>
          </a:prstGeom>
          <a:noFill/>
          <a:ln>
            <a:noFill/>
          </a:ln>
        </p:spPr>
      </p:pic>
      <p:pic>
        <p:nvPicPr>
          <p:cNvPr id="483" name="Google Shape;483;p6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pt-PT" sz="3000">
                <a:latin typeface="Arial"/>
                <a:ea typeface="Arial"/>
                <a:cs typeface="Arial"/>
                <a:sym typeface="Arial"/>
              </a:rPr>
              <a:t>Incorporar jogos de tabuleiro com pictogramas e aplicações online com pictogramas e respostas corretas pode proporcionar uma experiência de aprendizagem abrangente e envolvente, atendendo a diferentes estilos e preferências de aprendizagem, ao mesmo tempo que promove a acessibilidade e a educação interativa.</a:t>
            </a:r>
            <a:endParaRPr sz="3000">
              <a:latin typeface="Arial"/>
              <a:ea typeface="Arial"/>
              <a:cs typeface="Arial"/>
              <a:sym typeface="Arial"/>
            </a:endParaRPr>
          </a:p>
        </p:txBody>
      </p:sp>
      <p:pic>
        <p:nvPicPr>
          <p:cNvPr id="489" name="Google Shape;489;p6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Vantagens do jogo de dados com pictogramas em cada face:</a:t>
            </a:r>
            <a:endParaRPr>
              <a:latin typeface="Arial"/>
              <a:ea typeface="Arial"/>
              <a:cs typeface="Arial"/>
              <a:sym typeface="Arial"/>
            </a:endParaRPr>
          </a:p>
        </p:txBody>
      </p:sp>
      <p:sp>
        <p:nvSpPr>
          <p:cNvPr id="495" name="Google Shape;495;p64"/>
          <p:cNvSpPr txBox="1"/>
          <p:nvPr>
            <p:ph idx="1" type="body"/>
          </p:nvPr>
        </p:nvSpPr>
        <p:spPr>
          <a:xfrm>
            <a:off x="1560349" y="1404454"/>
            <a:ext cx="10066791" cy="4679219"/>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Instruções claras: </a:t>
            </a:r>
            <a:r>
              <a:rPr lang="pt-PT">
                <a:latin typeface="Arial"/>
                <a:ea typeface="Arial"/>
                <a:cs typeface="Arial"/>
                <a:sym typeface="Arial"/>
              </a:rPr>
              <a:t>Pictogramas em cada face dos dados fornecem instruções claras e intuitivas para o jogo, reduzindo a confusão e garantindo uma experiência de jogo tranquila.</a:t>
            </a:r>
            <a:endParaRPr>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Aprendizagem Rápida: </a:t>
            </a:r>
            <a:r>
              <a:rPr lang="pt-PT">
                <a:latin typeface="Arial"/>
                <a:ea typeface="Arial"/>
                <a:cs typeface="Arial"/>
                <a:sym typeface="Arial"/>
              </a:rPr>
              <a:t>Os jogadores podem compreender e lembrar rapidamente as regras associadas a cada pictograma, permitindo uma jogabilidade mais rápida e reduzindo a curva de aprendizagem.</a:t>
            </a:r>
            <a:endParaRPr>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Jogabilidade inclusiva: </a:t>
            </a:r>
            <a:r>
              <a:rPr lang="pt-PT">
                <a:latin typeface="Arial"/>
                <a:ea typeface="Arial"/>
                <a:cs typeface="Arial"/>
                <a:sym typeface="Arial"/>
              </a:rPr>
              <a:t>Os dados de pictograma permitem que jogadores com vários níveis de alfabetização e proficiência linguística participem e aproveitem o jogo em pé de igualdade.</a:t>
            </a:r>
            <a:endParaRPr>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Visuais envolventes: </a:t>
            </a:r>
            <a:r>
              <a:rPr lang="pt-PT">
                <a:latin typeface="Arial"/>
                <a:ea typeface="Arial"/>
                <a:cs typeface="Arial"/>
                <a:sym typeface="Arial"/>
              </a:rPr>
              <a:t>pictogramas coloridos e envolventes adicionam apelo visual ao jogo, tornando-o mais atraente e cativante para os jogadores.</a:t>
            </a:r>
            <a:endParaRPr>
              <a:latin typeface="Arial"/>
              <a:ea typeface="Arial"/>
              <a:cs typeface="Arial"/>
              <a:sym typeface="Arial"/>
            </a:endParaRPr>
          </a:p>
          <a:p>
            <a:pPr indent="-22860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Criatividade aprimorada: </a:t>
            </a:r>
            <a:r>
              <a:rPr lang="pt-PT">
                <a:latin typeface="Arial"/>
                <a:ea typeface="Arial"/>
                <a:cs typeface="Arial"/>
                <a:sym typeface="Arial"/>
              </a:rPr>
              <a:t>Os dados de pictograma incentivam o pensamento criativo à medida que os jogadores criam estratégias e decisões com base nas dicas visuais fornecidas.</a:t>
            </a:r>
            <a:endParaRPr>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496" name="Google Shape;496;p6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Dado </a:t>
            </a:r>
            <a:r>
              <a:rPr lang="pt-PT">
                <a:latin typeface="Arial"/>
                <a:ea typeface="Arial"/>
                <a:cs typeface="Arial"/>
                <a:sym typeface="Arial"/>
              </a:rPr>
              <a:t>TEC++US 2.0</a:t>
            </a:r>
            <a:endParaRPr/>
          </a:p>
        </p:txBody>
      </p:sp>
      <p:sp>
        <p:nvSpPr>
          <p:cNvPr id="502" name="Google Shape;502;p65"/>
          <p:cNvSpPr txBox="1"/>
          <p:nvPr>
            <p:ph idx="1" type="body"/>
          </p:nvPr>
        </p:nvSpPr>
        <p:spPr>
          <a:xfrm>
            <a:off x="1560349" y="2290587"/>
            <a:ext cx="10066791" cy="383643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0"/>
              </a:spcBef>
              <a:spcAft>
                <a:spcPts val="0"/>
              </a:spcAft>
              <a:buClr>
                <a:srgbClr val="FFFFFF"/>
              </a:buClr>
              <a:buSzPct val="100000"/>
              <a:buNone/>
            </a:pPr>
            <a:r>
              <a:rPr lang="pt-PT">
                <a:solidFill>
                  <a:srgbClr val="FFFFFF"/>
                </a:solidFill>
                <a:latin typeface="Arial"/>
                <a:ea typeface="Arial"/>
                <a:cs typeface="Arial"/>
                <a:sym typeface="Arial"/>
              </a:rPr>
              <a:t>Instruções:</a:t>
            </a:r>
            <a:endParaRPr/>
          </a:p>
          <a:p>
            <a:pPr indent="-228600" lvl="0" marL="228600" rtl="0" algn="just">
              <a:lnSpc>
                <a:spcPct val="90000"/>
              </a:lnSpc>
              <a:spcBef>
                <a:spcPts val="1000"/>
              </a:spcBef>
              <a:spcAft>
                <a:spcPts val="0"/>
              </a:spcAft>
              <a:buClr>
                <a:srgbClr val="FFFFFF"/>
              </a:buClr>
              <a:buSzPct val="100000"/>
              <a:buChar char="•"/>
            </a:pPr>
            <a:r>
              <a:rPr lang="pt-PT">
                <a:solidFill>
                  <a:srgbClr val="FFFFFF"/>
                </a:solidFill>
                <a:latin typeface="Arial"/>
                <a:ea typeface="Arial"/>
                <a:cs typeface="Arial"/>
                <a:sym typeface="Arial"/>
              </a:rPr>
              <a:t>Ajude os alunos a praticar seu vocabulário usando a Linguagem Pictográfica Europeia de Comunicação (EPCL).</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ct val="100000"/>
              <a:buChar char="•"/>
            </a:pPr>
            <a:r>
              <a:rPr lang="pt-PT">
                <a:solidFill>
                  <a:srgbClr val="FFFFFF"/>
                </a:solidFill>
                <a:latin typeface="Arial"/>
                <a:ea typeface="Arial"/>
                <a:cs typeface="Arial"/>
                <a:sym typeface="Arial"/>
              </a:rPr>
              <a:t>Imprima, corte e monte os dados.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ct val="100000"/>
              <a:buChar char="•"/>
            </a:pPr>
            <a:r>
              <a:rPr lang="pt-PT">
                <a:solidFill>
                  <a:srgbClr val="FFFFFF"/>
                </a:solidFill>
                <a:latin typeface="Arial"/>
                <a:ea typeface="Arial"/>
                <a:cs typeface="Arial"/>
                <a:sym typeface="Arial"/>
              </a:rPr>
              <a:t>Peça aos alunos que joguem os dados com as frases/palavras que você deseja que eles aprendam.</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ct val="100000"/>
              <a:buChar char="•"/>
            </a:pPr>
            <a:r>
              <a:rPr lang="pt-PT">
                <a:solidFill>
                  <a:srgbClr val="FFFFFF"/>
                </a:solidFill>
                <a:latin typeface="Arial"/>
                <a:ea typeface="Arial"/>
                <a:cs typeface="Arial"/>
                <a:sym typeface="Arial"/>
              </a:rPr>
              <a:t>Esta atividade envolvente é perfeita para aprender idiomas.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ct val="100000"/>
              <a:buChar char="•"/>
            </a:pPr>
            <a:r>
              <a:rPr lang="pt-PT">
                <a:solidFill>
                  <a:srgbClr val="FFFFFF"/>
                </a:solidFill>
                <a:latin typeface="Arial"/>
                <a:ea typeface="Arial"/>
                <a:cs typeface="Arial"/>
                <a:sym typeface="Arial"/>
              </a:rPr>
              <a:t>Complementarmente à utilização dos dados pode descarregar a App TEC++US ou aceder a </a:t>
            </a:r>
            <a:r>
              <a:rPr lang="pt-PT" u="sng">
                <a:solidFill>
                  <a:schemeClr val="hlink"/>
                </a:solidFill>
                <a:latin typeface="Arial"/>
                <a:ea typeface="Arial"/>
                <a:cs typeface="Arial"/>
                <a:sym typeface="Arial"/>
                <a:hlinkClick r:id="rId3"/>
              </a:rPr>
              <a:t>https://www.tec4everyone2us.eu</a:t>
            </a:r>
            <a:r>
              <a:rPr lang="pt-PT">
                <a:solidFill>
                  <a:srgbClr val="FFFFFF"/>
                </a:solidFill>
                <a:latin typeface="Arial"/>
                <a:ea typeface="Arial"/>
                <a:cs typeface="Arial"/>
                <a:sym typeface="Arial"/>
              </a:rPr>
              <a:t> para verificar a pronúncia correta e verificar mais atividades e jogos utilizando o EPCL.</a:t>
            </a:r>
            <a:endParaRPr>
              <a:solidFill>
                <a:srgbClr val="FFFFFF"/>
              </a:solidFill>
              <a:latin typeface="Arial"/>
              <a:ea typeface="Arial"/>
              <a:cs typeface="Arial"/>
              <a:sym typeface="Arial"/>
            </a:endParaRPr>
          </a:p>
          <a:p>
            <a:pPr indent="-87629" lvl="0" marL="228600" rtl="0" algn="just">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03" name="Google Shape;503;p6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Dado </a:t>
            </a:r>
            <a:r>
              <a:rPr lang="pt-PT">
                <a:latin typeface="Arial"/>
                <a:ea typeface="Arial"/>
                <a:cs typeface="Arial"/>
                <a:sym typeface="Arial"/>
              </a:rPr>
              <a:t>TEC++US 2.0</a:t>
            </a:r>
            <a:endParaRPr/>
          </a:p>
        </p:txBody>
      </p:sp>
      <p:pic>
        <p:nvPicPr>
          <p:cNvPr id="509" name="Google Shape;509;p66"/>
          <p:cNvPicPr preferRelativeResize="0"/>
          <p:nvPr/>
        </p:nvPicPr>
        <p:blipFill rotWithShape="1">
          <a:blip r:embed="rId3">
            <a:alphaModFix/>
          </a:blip>
          <a:srcRect b="9384" l="7644" r="7448" t="19583"/>
          <a:stretch/>
        </p:blipFill>
        <p:spPr>
          <a:xfrm>
            <a:off x="575879" y="3282554"/>
            <a:ext cx="2540441" cy="3007519"/>
          </a:xfrm>
          <a:prstGeom prst="rect">
            <a:avLst/>
          </a:prstGeom>
          <a:noFill/>
          <a:ln>
            <a:noFill/>
          </a:ln>
        </p:spPr>
      </p:pic>
      <p:pic>
        <p:nvPicPr>
          <p:cNvPr id="510" name="Google Shape;510;p66"/>
          <p:cNvPicPr preferRelativeResize="0"/>
          <p:nvPr/>
        </p:nvPicPr>
        <p:blipFill rotWithShape="1">
          <a:blip r:embed="rId4">
            <a:alphaModFix/>
          </a:blip>
          <a:srcRect b="10000" l="8825" r="9215" t="20832"/>
          <a:stretch/>
        </p:blipFill>
        <p:spPr>
          <a:xfrm>
            <a:off x="2830570" y="2402480"/>
            <a:ext cx="2335900" cy="2789635"/>
          </a:xfrm>
          <a:prstGeom prst="rect">
            <a:avLst/>
          </a:prstGeom>
          <a:noFill/>
          <a:ln>
            <a:noFill/>
          </a:ln>
        </p:spPr>
      </p:pic>
      <p:pic>
        <p:nvPicPr>
          <p:cNvPr id="511" name="Google Shape;511;p66"/>
          <p:cNvPicPr preferRelativeResize="0"/>
          <p:nvPr/>
        </p:nvPicPr>
        <p:blipFill rotWithShape="1">
          <a:blip r:embed="rId5">
            <a:alphaModFix/>
          </a:blip>
          <a:srcRect b="10207" l="9119" r="8922" t="20625"/>
          <a:stretch/>
        </p:blipFill>
        <p:spPr>
          <a:xfrm>
            <a:off x="4689632" y="3500436"/>
            <a:ext cx="2335900" cy="2789637"/>
          </a:xfrm>
          <a:prstGeom prst="rect">
            <a:avLst/>
          </a:prstGeom>
          <a:noFill/>
          <a:ln>
            <a:noFill/>
          </a:ln>
        </p:spPr>
      </p:pic>
      <p:pic>
        <p:nvPicPr>
          <p:cNvPr id="512" name="Google Shape;512;p66"/>
          <p:cNvPicPr preferRelativeResize="0"/>
          <p:nvPr/>
        </p:nvPicPr>
        <p:blipFill rotWithShape="1">
          <a:blip r:embed="rId6">
            <a:alphaModFix/>
          </a:blip>
          <a:srcRect b="10207" l="7645" r="8921" t="20625"/>
          <a:stretch/>
        </p:blipFill>
        <p:spPr>
          <a:xfrm>
            <a:off x="6400801" y="1957385"/>
            <a:ext cx="2630621" cy="3086101"/>
          </a:xfrm>
          <a:prstGeom prst="rect">
            <a:avLst/>
          </a:prstGeom>
          <a:noFill/>
          <a:ln>
            <a:noFill/>
          </a:ln>
        </p:spPr>
      </p:pic>
      <p:pic>
        <p:nvPicPr>
          <p:cNvPr id="513" name="Google Shape;513;p66"/>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Dado </a:t>
            </a:r>
            <a:r>
              <a:rPr lang="pt-PT">
                <a:latin typeface="Arial"/>
                <a:ea typeface="Arial"/>
                <a:cs typeface="Arial"/>
                <a:sym typeface="Arial"/>
              </a:rPr>
              <a:t>TEC++US 2.0</a:t>
            </a:r>
            <a:endParaRPr/>
          </a:p>
        </p:txBody>
      </p:sp>
      <p:sp>
        <p:nvSpPr>
          <p:cNvPr id="519" name="Google Shape;519;p67"/>
          <p:cNvSpPr txBox="1"/>
          <p:nvPr>
            <p:ph idx="1" type="body"/>
          </p:nvPr>
        </p:nvSpPr>
        <p:spPr>
          <a:xfrm>
            <a:off x="1560349" y="2290588"/>
            <a:ext cx="10066791" cy="2824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pt-PT" sz="3000">
                <a:latin typeface="Arial"/>
                <a:ea typeface="Arial"/>
                <a:cs typeface="Arial"/>
                <a:sym typeface="Arial"/>
              </a:rPr>
              <a:t>Ao combinar as vantagens dos jogos de dados com pictogramas em cada face e aplicações online com pictogramas e respostas corretas, os jogadores podem desfrutar de uma experiência de aprendizagem completa e envolvente que capitaliza os pontos fortes dos meios físicos e digitais.</a:t>
            </a:r>
            <a:endParaRPr/>
          </a:p>
        </p:txBody>
      </p:sp>
      <p:pic>
        <p:nvPicPr>
          <p:cNvPr id="520" name="Google Shape;520;p6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Vantagens do jogo Flashcard com pictogramas</a:t>
            </a:r>
            <a:endParaRPr>
              <a:latin typeface="Arial"/>
              <a:ea typeface="Arial"/>
              <a:cs typeface="Arial"/>
              <a:sym typeface="Arial"/>
            </a:endParaRPr>
          </a:p>
        </p:txBody>
      </p:sp>
      <p:sp>
        <p:nvSpPr>
          <p:cNvPr id="526" name="Google Shape;526;p68"/>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20000"/>
          </a:bodyPr>
          <a:lstStyle/>
          <a:p>
            <a:pPr indent="-240030" lvl="0" marL="228600" rtl="0" algn="just">
              <a:lnSpc>
                <a:spcPct val="90000"/>
              </a:lnSpc>
              <a:spcBef>
                <a:spcPts val="1000"/>
              </a:spcBef>
              <a:spcAft>
                <a:spcPts val="0"/>
              </a:spcAft>
              <a:buSzPts val="2400"/>
              <a:buFont typeface="Calibri"/>
              <a:buAutoNum type="arabicPeriod"/>
            </a:pPr>
            <a:r>
              <a:rPr b="1" lang="pt-PT">
                <a:latin typeface="Arial"/>
                <a:ea typeface="Arial"/>
                <a:cs typeface="Arial"/>
                <a:sym typeface="Arial"/>
              </a:rPr>
              <a:t>Aprendizagem visual: </a:t>
            </a:r>
            <a:r>
              <a:rPr lang="pt-PT">
                <a:latin typeface="Arial"/>
                <a:ea typeface="Arial"/>
                <a:cs typeface="Arial"/>
                <a:sym typeface="Arial"/>
              </a:rPr>
              <a:t>os flashcards de pictogramas facilitam a aprendizagem visual, permitindo aos jogadores associar conceitos a imagens, melhorando a retenção de memória e a compreensão.</a:t>
            </a:r>
            <a:endParaRPr>
              <a:latin typeface="Arial"/>
              <a:ea typeface="Arial"/>
              <a:cs typeface="Arial"/>
              <a:sym typeface="Arial"/>
            </a:endParaRPr>
          </a:p>
          <a:p>
            <a:pPr indent="-240030" lvl="0" marL="228600" rtl="0" algn="just">
              <a:lnSpc>
                <a:spcPct val="90000"/>
              </a:lnSpc>
              <a:spcBef>
                <a:spcPts val="1000"/>
              </a:spcBef>
              <a:spcAft>
                <a:spcPts val="0"/>
              </a:spcAft>
              <a:buSzPts val="2400"/>
              <a:buFont typeface="Calibri"/>
              <a:buAutoNum type="arabicPeriod"/>
            </a:pPr>
            <a:r>
              <a:rPr b="1" lang="pt-PT">
                <a:latin typeface="Arial"/>
                <a:ea typeface="Arial"/>
                <a:cs typeface="Arial"/>
                <a:sym typeface="Arial"/>
              </a:rPr>
              <a:t>Reconhecimento instantâneo: </a:t>
            </a:r>
            <a:r>
              <a:rPr lang="pt-PT">
                <a:latin typeface="Arial"/>
                <a:ea typeface="Arial"/>
                <a:cs typeface="Arial"/>
                <a:sym typeface="Arial"/>
              </a:rPr>
              <a:t>Pictogramas em flashcards promovem o reconhecimento rápido e fácil de ideias, ajudando os jogadores a captar informações com rapidez e precisão.</a:t>
            </a:r>
            <a:endParaRPr>
              <a:latin typeface="Arial"/>
              <a:ea typeface="Arial"/>
              <a:cs typeface="Arial"/>
              <a:sym typeface="Arial"/>
            </a:endParaRPr>
          </a:p>
          <a:p>
            <a:pPr indent="-240030" lvl="0" marL="228600" rtl="0" algn="just">
              <a:lnSpc>
                <a:spcPct val="90000"/>
              </a:lnSpc>
              <a:spcBef>
                <a:spcPts val="1000"/>
              </a:spcBef>
              <a:spcAft>
                <a:spcPts val="0"/>
              </a:spcAft>
              <a:buSzPts val="2400"/>
              <a:buFont typeface="Calibri"/>
              <a:buAutoNum type="arabicPeriod"/>
            </a:pPr>
            <a:r>
              <a:rPr b="1" lang="pt-PT">
                <a:latin typeface="Arial"/>
                <a:ea typeface="Arial"/>
                <a:cs typeface="Arial"/>
                <a:sym typeface="Arial"/>
              </a:rPr>
              <a:t>Educação versátil: </a:t>
            </a:r>
            <a:r>
              <a:rPr lang="pt-PT">
                <a:latin typeface="Arial"/>
                <a:ea typeface="Arial"/>
                <a:cs typeface="Arial"/>
                <a:sym typeface="Arial"/>
              </a:rPr>
              <a:t>os flashcards de pictograma podem cobrir uma ampla variedade de tópicos, tornando-os ferramentas versáteis para o ensino de vários assuntos e habilidades.</a:t>
            </a:r>
            <a:endParaRPr>
              <a:latin typeface="Arial"/>
              <a:ea typeface="Arial"/>
              <a:cs typeface="Arial"/>
              <a:sym typeface="Arial"/>
            </a:endParaRPr>
          </a:p>
          <a:p>
            <a:pPr indent="-240030" lvl="0" marL="228600" rtl="0" algn="just">
              <a:lnSpc>
                <a:spcPct val="90000"/>
              </a:lnSpc>
              <a:spcBef>
                <a:spcPts val="1000"/>
              </a:spcBef>
              <a:spcAft>
                <a:spcPts val="0"/>
              </a:spcAft>
              <a:buSzPts val="2400"/>
              <a:buFont typeface="Calibri"/>
              <a:buAutoNum type="arabicPeriod"/>
            </a:pPr>
            <a:r>
              <a:rPr b="1" lang="pt-PT">
                <a:latin typeface="Arial"/>
                <a:ea typeface="Arial"/>
                <a:cs typeface="Arial"/>
                <a:sym typeface="Arial"/>
              </a:rPr>
              <a:t>Envolvimento e Interação:</a:t>
            </a:r>
            <a:r>
              <a:rPr lang="pt-PT">
                <a:latin typeface="Arial"/>
                <a:ea typeface="Arial"/>
                <a:cs typeface="Arial"/>
                <a:sym typeface="Arial"/>
              </a:rPr>
              <a:t> Os jogadores envolvem-se ativamente com os pictogramas, promovendo a interação e a participação no processo de aprendizagem.</a:t>
            </a:r>
            <a:endParaRPr>
              <a:latin typeface="Arial"/>
              <a:ea typeface="Arial"/>
              <a:cs typeface="Arial"/>
              <a:sym typeface="Arial"/>
            </a:endParaRPr>
          </a:p>
          <a:p>
            <a:pPr indent="-240030" lvl="0" marL="228600" rtl="0" algn="just">
              <a:lnSpc>
                <a:spcPct val="90000"/>
              </a:lnSpc>
              <a:spcBef>
                <a:spcPts val="1000"/>
              </a:spcBef>
              <a:spcAft>
                <a:spcPts val="0"/>
              </a:spcAft>
              <a:buSzPts val="2400"/>
              <a:buFont typeface="Calibri"/>
              <a:buAutoNum type="arabicPeriod"/>
            </a:pPr>
            <a:r>
              <a:rPr b="1" lang="pt-PT">
                <a:latin typeface="Arial"/>
                <a:ea typeface="Arial"/>
                <a:cs typeface="Arial"/>
                <a:sym typeface="Arial"/>
              </a:rPr>
              <a:t>Aprendizagem Acessível: </a:t>
            </a:r>
            <a:r>
              <a:rPr lang="pt-PT">
                <a:latin typeface="Arial"/>
                <a:ea typeface="Arial"/>
                <a:cs typeface="Arial"/>
                <a:sym typeface="Arial"/>
              </a:rPr>
              <a:t>Os flashcards de pictograma atendem a diversos alunos, incluindo aqueles com barreiras linguísticas ou diferentes estilos de aprendizagem, garantindo a inclusão.</a:t>
            </a:r>
            <a:endParaRPr>
              <a:latin typeface="Arial"/>
              <a:ea typeface="Arial"/>
              <a:cs typeface="Arial"/>
              <a:sym typeface="Arial"/>
            </a:endParaRPr>
          </a:p>
        </p:txBody>
      </p:sp>
      <p:pic>
        <p:nvPicPr>
          <p:cNvPr id="527" name="Google Shape;527;p6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Flashcards TEC++US 2.0</a:t>
            </a:r>
            <a:endParaRPr>
              <a:latin typeface="Arial"/>
              <a:ea typeface="Arial"/>
              <a:cs typeface="Arial"/>
              <a:sym typeface="Arial"/>
            </a:endParaRPr>
          </a:p>
        </p:txBody>
      </p:sp>
      <p:sp>
        <p:nvSpPr>
          <p:cNvPr id="533" name="Google Shape;533;p69"/>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Flashcards TEC++US 2.0 para iniciantes. Aprenda palavras e frases usando a Linguagem Europeia de Comunicação Pictográfica (EPCL) sobre diferentes tipos de vocabulário útil necessário para um baixo nível de linguagem. Leia a frase ou veja a imagem com o flashcard.</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Pode usar o aplicativo TEC++US 2.0 ou nosso site para obter ajuda extra para usar a frase correta de cada pictograma simplesmente clicando  num botão.</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Imprima e recorte os Flashcards para praticar vocabulário. Faça disto um jogo e pratique com os amigos.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lang="pt-PT">
                <a:solidFill>
                  <a:srgbClr val="FFFFFF"/>
                </a:solidFill>
                <a:latin typeface="Arial"/>
                <a:ea typeface="Arial"/>
                <a:cs typeface="Arial"/>
                <a:sym typeface="Arial"/>
              </a:rPr>
              <a:t>Pode instalar o aplicativo TEC++US 2.0 ou acessar </a:t>
            </a:r>
            <a:r>
              <a:rPr lang="pt-PT" u="sng">
                <a:solidFill>
                  <a:schemeClr val="hlink"/>
                </a:solidFill>
                <a:latin typeface="Arial"/>
                <a:ea typeface="Arial"/>
                <a:cs typeface="Arial"/>
                <a:sym typeface="Arial"/>
                <a:hlinkClick r:id="rId3"/>
              </a:rPr>
              <a:t>https://www.tec4everyone2us.eu</a:t>
            </a:r>
            <a:r>
              <a:rPr lang="pt-PT">
                <a:solidFill>
                  <a:srgbClr val="FFFFFF"/>
                </a:solidFill>
                <a:latin typeface="Arial"/>
                <a:ea typeface="Arial"/>
                <a:cs typeface="Arial"/>
                <a:sym typeface="Arial"/>
              </a:rPr>
              <a:t> para verificar os sons deste e outros jogos usando o EPCL.</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534" name="Google Shape;534;p6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Flashcards TEC++US 2.0</a:t>
            </a:r>
            <a:endParaRPr>
              <a:latin typeface="Arial"/>
              <a:ea typeface="Arial"/>
              <a:cs typeface="Arial"/>
              <a:sym typeface="Arial"/>
            </a:endParaRPr>
          </a:p>
        </p:txBody>
      </p:sp>
      <p:pic>
        <p:nvPicPr>
          <p:cNvPr id="540" name="Google Shape;540;p70"/>
          <p:cNvPicPr preferRelativeResize="0"/>
          <p:nvPr/>
        </p:nvPicPr>
        <p:blipFill rotWithShape="1">
          <a:blip r:embed="rId3">
            <a:alphaModFix/>
          </a:blip>
          <a:srcRect b="0" l="0" r="0" t="0"/>
          <a:stretch/>
        </p:blipFill>
        <p:spPr>
          <a:xfrm>
            <a:off x="658232" y="1885951"/>
            <a:ext cx="2816860" cy="3986212"/>
          </a:xfrm>
          <a:prstGeom prst="rect">
            <a:avLst/>
          </a:prstGeom>
          <a:noFill/>
          <a:ln>
            <a:noFill/>
          </a:ln>
        </p:spPr>
      </p:pic>
      <p:pic>
        <p:nvPicPr>
          <p:cNvPr id="541" name="Google Shape;541;p70"/>
          <p:cNvPicPr preferRelativeResize="0"/>
          <p:nvPr/>
        </p:nvPicPr>
        <p:blipFill rotWithShape="1">
          <a:blip r:embed="rId4">
            <a:alphaModFix/>
          </a:blip>
          <a:srcRect b="0" l="0" r="0" t="0"/>
          <a:stretch/>
        </p:blipFill>
        <p:spPr>
          <a:xfrm>
            <a:off x="3587169" y="1885951"/>
            <a:ext cx="2816859" cy="3986212"/>
          </a:xfrm>
          <a:prstGeom prst="rect">
            <a:avLst/>
          </a:prstGeom>
          <a:noFill/>
          <a:ln>
            <a:noFill/>
          </a:ln>
        </p:spPr>
      </p:pic>
      <p:pic>
        <p:nvPicPr>
          <p:cNvPr id="542" name="Google Shape;542;p70"/>
          <p:cNvPicPr preferRelativeResize="0"/>
          <p:nvPr/>
        </p:nvPicPr>
        <p:blipFill rotWithShape="1">
          <a:blip r:embed="rId5">
            <a:alphaModFix/>
          </a:blip>
          <a:srcRect b="0" l="0" r="0" t="0"/>
          <a:stretch/>
        </p:blipFill>
        <p:spPr>
          <a:xfrm>
            <a:off x="6593745" y="1885950"/>
            <a:ext cx="2816859" cy="3986211"/>
          </a:xfrm>
          <a:prstGeom prst="rect">
            <a:avLst/>
          </a:prstGeom>
          <a:noFill/>
          <a:ln>
            <a:noFill/>
          </a:ln>
        </p:spPr>
      </p:pic>
      <p:pic>
        <p:nvPicPr>
          <p:cNvPr id="543" name="Google Shape;543;p70"/>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1853513" y="365125"/>
            <a:ext cx="9228438" cy="8829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lang="pt-PT" sz="4000">
                <a:solidFill>
                  <a:srgbClr val="FFFFFF"/>
                </a:solidFill>
                <a:latin typeface="Calibri"/>
                <a:ea typeface="Calibri"/>
                <a:cs typeface="Calibri"/>
                <a:sym typeface="Calibri"/>
              </a:rPr>
              <a:t>Por favor preste atenção ao vídeo!</a:t>
            </a:r>
            <a:endParaRPr sz="4000">
              <a:solidFill>
                <a:schemeClr val="lt1"/>
              </a:solidFill>
              <a:latin typeface="Arial"/>
              <a:ea typeface="Arial"/>
              <a:cs typeface="Arial"/>
              <a:sym typeface="Arial"/>
            </a:endParaRPr>
          </a:p>
        </p:txBody>
      </p:sp>
      <p:sp>
        <p:nvSpPr>
          <p:cNvPr id="84" name="Google Shape;84;p17"/>
          <p:cNvSpPr txBox="1"/>
          <p:nvPr>
            <p:ph idx="1" type="body"/>
          </p:nvPr>
        </p:nvSpPr>
        <p:spPr>
          <a:xfrm>
            <a:off x="3472070" y="6485559"/>
            <a:ext cx="6268278" cy="3031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pt-PT" sz="2100" u="sng">
                <a:solidFill>
                  <a:schemeClr val="lt1"/>
                </a:solidFill>
                <a:latin typeface="Work Sans"/>
                <a:ea typeface="Work Sans"/>
                <a:cs typeface="Work Sans"/>
                <a:sym typeface="Work Sans"/>
                <a:hlinkClick r:id="rId4">
                  <a:extLst>
                    <a:ext uri="{A12FA001-AC4F-418D-AE19-62706E023703}">
                      <ahyp:hlinkClr val="tx"/>
                    </a:ext>
                  </a:extLst>
                </a:hlinkClick>
              </a:rPr>
              <a:t>https://www.youtube.com/watch?v=BO1Nae_EBvQ</a:t>
            </a:r>
            <a:endParaRPr sz="2100">
              <a:solidFill>
                <a:schemeClr val="lt1"/>
              </a:solidFill>
              <a:latin typeface="Work Sans"/>
              <a:ea typeface="Work Sans"/>
              <a:cs typeface="Work Sans"/>
              <a:sym typeface="Work Sans"/>
            </a:endParaRPr>
          </a:p>
          <a:p>
            <a:pPr indent="0" lvl="0" marL="0" rtl="0" algn="l">
              <a:lnSpc>
                <a:spcPct val="90000"/>
              </a:lnSpc>
              <a:spcBef>
                <a:spcPts val="1000"/>
              </a:spcBef>
              <a:spcAft>
                <a:spcPts val="0"/>
              </a:spcAft>
              <a:buClr>
                <a:schemeClr val="lt1"/>
              </a:buClr>
              <a:buSzPct val="100000"/>
              <a:buNone/>
            </a:pPr>
            <a:r>
              <a:t/>
            </a:r>
            <a:endParaRPr sz="2100">
              <a:solidFill>
                <a:schemeClr val="lt1"/>
              </a:solidFill>
              <a:latin typeface="Work Sans"/>
              <a:ea typeface="Work Sans"/>
              <a:cs typeface="Work Sans"/>
              <a:sym typeface="Work Sans"/>
            </a:endParaRPr>
          </a:p>
        </p:txBody>
      </p:sp>
      <p:pic>
        <p:nvPicPr>
          <p:cNvPr id="85" name="Google Shape;85;p17"/>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pic>
        <p:nvPicPr>
          <p:cNvPr descr="Get tickets to Def Leppard's 2020 Stadium Tour with Mötley Crüe and special guests Poison &amp; Joan Jett here: https://defleppard.com&#10;&#10;Subscribe to our channel for new videos: http://bit.ly/LeppardYT&#10;&#10;Def Leppard’s Full Catalog Now Available to Stream &amp; Download Worldwide: https://UMe.lnk.to/DefLeppardDigital&#10;&#10;___________&#10;&#10;LISTEN TO DEF LEPPARD: &#10;Apple/iTunes: https://DefLeppard.lnk.to/itunesapple&#10;Spotify: https://ume.lnk.to/DefLeppardDigital/spotify&#10;Amazon: https://ume.lnk.to/DefLeppardDigital/Amazon&#10;Deezer: https://ume.lnk.to/DefLeppardDigital/Deezer&#10;Pandora: https://ume.lnk.to/DefLeppardDigital/pandora&#10;&#10;&#10;FOLLOW DEF LEPPARD: &#10;Website: http://www.DefLeppard.com/&#10;YouTube: https://www.youtube.com/defleppard&#10;Instagram: http://instagram.com/DefLeppard&#10;Facebook: https://www.facebook.com/DefLeppard&#10;Twitter: https://twitter.com/DefLeppard&#10;Publisher: http://www.PrimaryWave.com" id="86" name="Google Shape;86;p17" title="DEF LEPPARD - &quot;Lets Get Rocked&quot; (Official Music Video)">
            <a:hlinkClick r:id="rId6"/>
          </p:cNvPr>
          <p:cNvPicPr preferRelativeResize="0"/>
          <p:nvPr/>
        </p:nvPicPr>
        <p:blipFill>
          <a:blip r:embed="rId7">
            <a:alphaModFix/>
          </a:blip>
          <a:stretch>
            <a:fillRect/>
          </a:stretch>
        </p:blipFill>
        <p:spPr>
          <a:xfrm>
            <a:off x="2385100" y="1578463"/>
            <a:ext cx="7421800" cy="41747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lang="pt-PT"/>
              <a:t>Flashcards</a:t>
            </a:r>
            <a:r>
              <a:rPr lang="pt-PT">
                <a:solidFill>
                  <a:srgbClr val="FFFFFF"/>
                </a:solidFill>
              </a:rPr>
              <a:t> TEC++US 2.0</a:t>
            </a:r>
            <a:endParaRPr>
              <a:latin typeface="Arial"/>
              <a:ea typeface="Arial"/>
              <a:cs typeface="Arial"/>
              <a:sym typeface="Arial"/>
            </a:endParaRPr>
          </a:p>
        </p:txBody>
      </p:sp>
      <p:sp>
        <p:nvSpPr>
          <p:cNvPr id="549" name="Google Shape;549;p71"/>
          <p:cNvSpPr txBox="1"/>
          <p:nvPr>
            <p:ph idx="1" type="body"/>
          </p:nvPr>
        </p:nvSpPr>
        <p:spPr>
          <a:xfrm>
            <a:off x="1560349" y="2347914"/>
            <a:ext cx="10066791" cy="2667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pt-PT" sz="3000">
                <a:latin typeface="Arial"/>
                <a:ea typeface="Arial"/>
                <a:cs typeface="Arial"/>
                <a:sym typeface="Arial"/>
              </a:rPr>
              <a:t>Ao combinar as vantagens do uso de flashcards de pictogramas e aplicativos on-line com pictogramas e respostas corretas, os alunos podem desfrutar de uma experiência de aprendizagem abrangente e personalizável que aproveita os benefícios das ferramentas físicas e digitais.</a:t>
            </a:r>
            <a:endParaRPr sz="3000">
              <a:latin typeface="Arial"/>
              <a:ea typeface="Arial"/>
              <a:cs typeface="Arial"/>
              <a:sym typeface="Arial"/>
            </a:endParaRPr>
          </a:p>
        </p:txBody>
      </p:sp>
      <p:pic>
        <p:nvPicPr>
          <p:cNvPr id="550" name="Google Shape;550;p7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Vantagens do jogo Domino com pictogramas</a:t>
            </a:r>
            <a:endParaRPr>
              <a:latin typeface="Arial"/>
              <a:ea typeface="Arial"/>
              <a:cs typeface="Arial"/>
              <a:sym typeface="Arial"/>
            </a:endParaRPr>
          </a:p>
        </p:txBody>
      </p:sp>
      <p:sp>
        <p:nvSpPr>
          <p:cNvPr id="556" name="Google Shape;556;p72"/>
          <p:cNvSpPr txBox="1"/>
          <p:nvPr>
            <p:ph idx="1" type="body"/>
          </p:nvPr>
        </p:nvSpPr>
        <p:spPr>
          <a:xfrm>
            <a:off x="1062599" y="1824574"/>
            <a:ext cx="10066800" cy="3836400"/>
          </a:xfrm>
          <a:prstGeom prst="rect">
            <a:avLst/>
          </a:prstGeom>
          <a:noFill/>
          <a:ln>
            <a:noFill/>
          </a:ln>
        </p:spPr>
        <p:txBody>
          <a:bodyPr anchorCtr="0" anchor="t" bIns="45700" lIns="91425" spcFirstLastPara="1" rIns="91425" wrap="square" tIns="45700">
            <a:normAutofit fontScale="85000" lnSpcReduction="10000"/>
          </a:bodyPr>
          <a:lstStyle/>
          <a:p>
            <a:pPr indent="-87629" lvl="0" marL="228600" rtl="0" algn="just">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Jogabilidade intuitiva: </a:t>
            </a:r>
            <a:r>
              <a:rPr lang="pt-PT">
                <a:latin typeface="Arial"/>
                <a:ea typeface="Arial"/>
                <a:cs typeface="Arial"/>
                <a:sym typeface="Arial"/>
              </a:rPr>
              <a:t>os dominós baseados em pictogramas oferecem uma experiência de jogo natural e intuitiva, pois os jogadores podem combinar símbolos facilmente sem instruções complexas.</a:t>
            </a:r>
            <a:endParaRPr>
              <a:latin typeface="Arial"/>
              <a:ea typeface="Arial"/>
              <a:cs typeface="Arial"/>
              <a:sym typeface="Arial"/>
            </a:endParaRPr>
          </a:p>
          <a:p>
            <a:pPr indent="-87629" lvl="0" marL="228600" rtl="0" algn="just">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Entendimento Universal: </a:t>
            </a:r>
            <a:r>
              <a:rPr lang="pt-PT">
                <a:latin typeface="Arial"/>
                <a:ea typeface="Arial"/>
                <a:cs typeface="Arial"/>
                <a:sym typeface="Arial"/>
              </a:rPr>
              <a:t>Os pictogramas transcendem as barreiras linguísticas, permitindo que jogadores de diversas origens joguem juntos e se divirtam.</a:t>
            </a:r>
            <a:endParaRPr>
              <a:latin typeface="Arial"/>
              <a:ea typeface="Arial"/>
              <a:cs typeface="Arial"/>
              <a:sym typeface="Arial"/>
            </a:endParaRPr>
          </a:p>
          <a:p>
            <a:pPr indent="-87629" lvl="0" marL="228600" rtl="0" algn="just">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Estimulação cognitiva: </a:t>
            </a:r>
            <a:r>
              <a:rPr lang="pt-PT">
                <a:latin typeface="Arial"/>
                <a:ea typeface="Arial"/>
                <a:cs typeface="Arial"/>
                <a:sym typeface="Arial"/>
              </a:rPr>
              <a:t>O envolvimento com dominós de pictogramas estimula habilidades cognitivas como reconhecimento de padrões, raciocínio espacial e pensamento estratégico.</a:t>
            </a:r>
            <a:endParaRPr>
              <a:latin typeface="Arial"/>
              <a:ea typeface="Arial"/>
              <a:cs typeface="Arial"/>
              <a:sym typeface="Arial"/>
            </a:endParaRPr>
          </a:p>
          <a:p>
            <a:pPr indent="-87629" lvl="0" marL="228600" rtl="0" algn="just">
              <a:lnSpc>
                <a:spcPct val="90000"/>
              </a:lnSpc>
              <a:spcBef>
                <a:spcPts val="1000"/>
              </a:spcBef>
              <a:spcAft>
                <a:spcPts val="0"/>
              </a:spcAft>
              <a:buClr>
                <a:schemeClr val="dk1"/>
              </a:buClr>
              <a:buSzPct val="45833"/>
              <a:buFont typeface="Arial"/>
              <a:buNone/>
            </a:pPr>
            <a:r>
              <a:rPr b="1" lang="pt-PT">
                <a:latin typeface="Arial"/>
                <a:ea typeface="Arial"/>
                <a:cs typeface="Arial"/>
                <a:sym typeface="Arial"/>
              </a:rPr>
              <a:t>Entretenimento inclusivo: </a:t>
            </a:r>
            <a:r>
              <a:rPr lang="pt-PT">
                <a:latin typeface="Arial"/>
                <a:ea typeface="Arial"/>
                <a:cs typeface="Arial"/>
                <a:sym typeface="Arial"/>
              </a:rPr>
              <a:t>Os dominós de pictograma são inclusivos, permitindo que jogadores de todas as idades e conhecimentos linguísticos participem de uma atividade compartilhada.</a:t>
            </a:r>
            <a:endParaRPr>
              <a:latin typeface="Arial"/>
              <a:ea typeface="Arial"/>
              <a:cs typeface="Arial"/>
              <a:sym typeface="Arial"/>
            </a:endParaRPr>
          </a:p>
          <a:p>
            <a:pPr indent="-87629" lvl="0" marL="228600" rtl="0" algn="just">
              <a:lnSpc>
                <a:spcPct val="90000"/>
              </a:lnSpc>
              <a:spcBef>
                <a:spcPts val="1000"/>
              </a:spcBef>
              <a:spcAft>
                <a:spcPts val="0"/>
              </a:spcAft>
              <a:buClr>
                <a:schemeClr val="dk1"/>
              </a:buClr>
              <a:buSzPct val="45833"/>
              <a:buNone/>
            </a:pPr>
            <a:r>
              <a:rPr b="1" lang="pt-PT">
                <a:latin typeface="Arial"/>
                <a:ea typeface="Arial"/>
                <a:cs typeface="Arial"/>
                <a:sym typeface="Arial"/>
              </a:rPr>
              <a:t>Interação Social: </a:t>
            </a:r>
            <a:r>
              <a:rPr lang="pt-PT">
                <a:latin typeface="Arial"/>
                <a:ea typeface="Arial"/>
                <a:cs typeface="Arial"/>
                <a:sym typeface="Arial"/>
              </a:rPr>
              <a:t>Os jogos de dominó incentivam a interação social e a competição amigável, promovendo a comunicação e as habilidades interpessoais.</a:t>
            </a:r>
            <a:endParaRPr>
              <a:latin typeface="Arial"/>
              <a:ea typeface="Arial"/>
              <a:cs typeface="Arial"/>
              <a:sym typeface="Arial"/>
            </a:endParaRPr>
          </a:p>
        </p:txBody>
      </p:sp>
      <p:pic>
        <p:nvPicPr>
          <p:cNvPr id="557" name="Google Shape;557;p7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TEC++US 2.0 Dominó</a:t>
            </a:r>
            <a:endParaRPr/>
          </a:p>
        </p:txBody>
      </p:sp>
      <p:sp>
        <p:nvSpPr>
          <p:cNvPr id="563" name="Google Shape;563;p73"/>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Ao combinar os benefícios de jogar dominó com pictogramas e utilizar aplicativos on-line com pictogramas e respostas corretas, os alunos podem desfrutar de uma experiência educativa abrangente e interativa que aproveita os pontos fortes das plataformas físicas e digitais.Instruções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1 - Cada jogador recebe sete dominós.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2 - Decida quem joga primeiro.</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3 - Coloque um dominó aleatório na mesa para começar.</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4 - Coloque um par próximo ao primeiro dominó (não importa a ponta). Certifique-se de que os blocos de imagens/palavras se estejam sempre a tocar.</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5 - Escolha na pilha se não tiver um dominó que corresponda aos do layout. Mantenha esses dominós escondidos do(s) seu(s) oponente(s).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6 -Passe se não sobrarem mais dominós na pilha.</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7 - Ganhe a sessão se você for a primeira pessoa a ficar sem dominós.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8 - Termina a sessão se todos passarem, caso em que o vencedor é aquele que tiver o menor número de dominós.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9 - Conte a pontuação pelo número de peças restantes em sua mão.</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Alternativa</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10 - Ao emparelhar imagens e palavras o jogador deverá dizer a palavra correta (frase em língua materna ou estrangeira).</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lang="pt-PT" sz="1400">
                <a:solidFill>
                  <a:srgbClr val="FFFFFF"/>
                </a:solidFill>
                <a:latin typeface="Arial"/>
                <a:ea typeface="Arial"/>
                <a:cs typeface="Arial"/>
                <a:sym typeface="Arial"/>
              </a:rPr>
              <a:t>11 - Você pode instalar o aplicativo TEC++US ou acessar </a:t>
            </a:r>
            <a:r>
              <a:rPr lang="pt-PT" sz="1400" u="sng">
                <a:solidFill>
                  <a:schemeClr val="hlink"/>
                </a:solidFill>
                <a:latin typeface="Arial"/>
                <a:ea typeface="Arial"/>
                <a:cs typeface="Arial"/>
                <a:sym typeface="Arial"/>
                <a:hlinkClick r:id="rId3"/>
              </a:rPr>
              <a:t>https://www.tec4everyone2us.eu</a:t>
            </a:r>
            <a:r>
              <a:rPr lang="pt-PT" sz="1400">
                <a:solidFill>
                  <a:srgbClr val="FFFFFF"/>
                </a:solidFill>
                <a:latin typeface="Arial"/>
                <a:ea typeface="Arial"/>
                <a:cs typeface="Arial"/>
                <a:sym typeface="Arial"/>
              </a:rPr>
              <a:t> para verificar se as imagens/palavras estão corretamente em pares.</a:t>
            </a:r>
            <a:endParaRPr sz="1400">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000"/>
              <a:buFont typeface="Arial"/>
              <a:buNone/>
            </a:pPr>
            <a:r>
              <a:rPr lang="pt-PT"/>
              <a:t>TEC++US 2.0 Dominó</a:t>
            </a:r>
            <a:endParaRPr/>
          </a:p>
        </p:txBody>
      </p:sp>
      <p:pic>
        <p:nvPicPr>
          <p:cNvPr id="569" name="Google Shape;569;p74"/>
          <p:cNvPicPr preferRelativeResize="0"/>
          <p:nvPr/>
        </p:nvPicPr>
        <p:blipFill rotWithShape="1">
          <a:blip r:embed="rId3">
            <a:alphaModFix/>
          </a:blip>
          <a:srcRect b="0" l="0" r="0" t="0"/>
          <a:stretch/>
        </p:blipFill>
        <p:spPr>
          <a:xfrm>
            <a:off x="1715507" y="1690688"/>
            <a:ext cx="3028882" cy="4286250"/>
          </a:xfrm>
          <a:prstGeom prst="rect">
            <a:avLst/>
          </a:prstGeom>
          <a:noFill/>
          <a:ln>
            <a:noFill/>
          </a:ln>
        </p:spPr>
      </p:pic>
      <p:pic>
        <p:nvPicPr>
          <p:cNvPr id="570" name="Google Shape;570;p74"/>
          <p:cNvPicPr preferRelativeResize="0"/>
          <p:nvPr/>
        </p:nvPicPr>
        <p:blipFill rotWithShape="1">
          <a:blip r:embed="rId3">
            <a:alphaModFix/>
          </a:blip>
          <a:srcRect b="0" l="0" r="0" t="0"/>
          <a:stretch/>
        </p:blipFill>
        <p:spPr>
          <a:xfrm>
            <a:off x="6999970" y="1690688"/>
            <a:ext cx="3028882" cy="4286250"/>
          </a:xfrm>
          <a:prstGeom prst="rect">
            <a:avLst/>
          </a:prstGeom>
          <a:noFill/>
          <a:ln>
            <a:noFill/>
          </a:ln>
        </p:spPr>
      </p:pic>
      <p:pic>
        <p:nvPicPr>
          <p:cNvPr id="571" name="Google Shape;571;p7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TEC++US 2.0 Dominó</a:t>
            </a:r>
            <a:endParaRPr>
              <a:latin typeface="Arial"/>
              <a:ea typeface="Arial"/>
              <a:cs typeface="Arial"/>
              <a:sym typeface="Arial"/>
            </a:endParaRPr>
          </a:p>
        </p:txBody>
      </p:sp>
      <p:sp>
        <p:nvSpPr>
          <p:cNvPr id="577" name="Google Shape;577;p75"/>
          <p:cNvSpPr txBox="1"/>
          <p:nvPr>
            <p:ph idx="1" type="body"/>
          </p:nvPr>
        </p:nvSpPr>
        <p:spPr>
          <a:xfrm>
            <a:off x="1560349" y="2070101"/>
            <a:ext cx="10066791" cy="34099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lang="pt-PT" sz="3000">
                <a:latin typeface="Arial"/>
                <a:ea typeface="Arial"/>
                <a:cs typeface="Arial"/>
                <a:sym typeface="Arial"/>
              </a:rPr>
              <a:t>Ao combinar os benefícios de jogar dominó com pictogramas e utilizar aplicações online com pictogramas e respostas corretas, os alunos podem desfrutar de uma experiência educativa abrangente e interativa que aproveita os pontos fortes das plataformas físicas e digitais.</a:t>
            </a:r>
            <a:endParaRPr sz="3000">
              <a:latin typeface="Arial"/>
              <a:ea typeface="Arial"/>
              <a:cs typeface="Arial"/>
              <a:sym typeface="Arial"/>
            </a:endParaRPr>
          </a:p>
        </p:txBody>
      </p:sp>
      <p:pic>
        <p:nvPicPr>
          <p:cNvPr id="578" name="Google Shape;578;p7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Vantagens de utilização de jogos com Pictogramas utilizando o App TEC++US 2.0 para ajudar nos jogos</a:t>
            </a:r>
            <a:endParaRPr>
              <a:latin typeface="Arial"/>
              <a:ea typeface="Arial"/>
              <a:cs typeface="Arial"/>
              <a:sym typeface="Arial"/>
            </a:endParaRPr>
          </a:p>
        </p:txBody>
      </p:sp>
      <p:sp>
        <p:nvSpPr>
          <p:cNvPr id="584" name="Google Shape;584;p76"/>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62500" lnSpcReduction="10000"/>
          </a:bodyPr>
          <a:lstStyle/>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Feedback imediato: </a:t>
            </a:r>
            <a:r>
              <a:rPr lang="pt-PT">
                <a:latin typeface="Arial"/>
                <a:ea typeface="Arial"/>
                <a:cs typeface="Arial"/>
                <a:sym typeface="Arial"/>
              </a:rPr>
              <a:t>Os aplicativos on-line fornecem feedback instantâneo sobre as respostas, ajudando os jogadores a aprender com seus erros e a melhorar sua compreensão.</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Desafios envolventes: </a:t>
            </a:r>
            <a:r>
              <a:rPr lang="pt-PT">
                <a:latin typeface="Arial"/>
                <a:ea typeface="Arial"/>
                <a:cs typeface="Arial"/>
                <a:sym typeface="Arial"/>
              </a:rPr>
              <a:t>questionários e quebra-cabeças interativos baseados em pictogramas oferecem desafios divertidos que mantêm os jogadores motivados a aprender e participar.</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Escalabilidade: </a:t>
            </a:r>
            <a:r>
              <a:rPr lang="pt-PT">
                <a:latin typeface="Arial"/>
                <a:ea typeface="Arial"/>
                <a:cs typeface="Arial"/>
                <a:sym typeface="Arial"/>
              </a:rPr>
              <a:t>As plataformas online permitem fácil escalabilidade, permitindo que um público maior acesse e se beneficie das atividades baseadas em pictogramas.</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Aprendizagem Personalizada: </a:t>
            </a:r>
            <a:r>
              <a:rPr lang="pt-PT">
                <a:latin typeface="Arial"/>
                <a:ea typeface="Arial"/>
                <a:cs typeface="Arial"/>
                <a:sym typeface="Arial"/>
              </a:rPr>
              <a:t>Algoritmos adaptativos em aplicações online podem adaptar o nível de dificuldade das questões com base no desempenho do jogador, garantindo uma experiência de aprendizagem ideal.</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Acompanhamento do progresso: </a:t>
            </a:r>
            <a:r>
              <a:rPr lang="pt-PT">
                <a:latin typeface="Arial"/>
                <a:ea typeface="Arial"/>
                <a:cs typeface="Arial"/>
                <a:sym typeface="Arial"/>
              </a:rPr>
              <a:t>Os jogadores podem acompanhar o seu progresso ao longo do tempo, identificando pontos fortes e fracos na sua compreensão dos pictogramas e conceitos associados.</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Acessibilidade Global: </a:t>
            </a:r>
            <a:r>
              <a:rPr lang="pt-PT">
                <a:latin typeface="Arial"/>
                <a:ea typeface="Arial"/>
                <a:cs typeface="Arial"/>
                <a:sym typeface="Arial"/>
              </a:rPr>
              <a:t>As aplicações online proporcionam acesso a experiências de aprendizagem baseadas em pictogramas a indivíduos em todo o mundo, promovendo o intercâmbio cultural e a diversidade.</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Integração Multimídia: </a:t>
            </a:r>
            <a:r>
              <a:rPr lang="pt-PT">
                <a:latin typeface="Arial"/>
                <a:ea typeface="Arial"/>
                <a:cs typeface="Arial"/>
                <a:sym typeface="Arial"/>
              </a:rPr>
              <a:t>As plataformas online podem incorporar elementos multimídia, como vídeos e animações, melhorando a experiência geral de aprendizagem.</a:t>
            </a:r>
            <a:endParaRPr>
              <a:latin typeface="Arial"/>
              <a:ea typeface="Arial"/>
              <a:cs typeface="Arial"/>
              <a:sym typeface="Arial"/>
            </a:endParaRPr>
          </a:p>
          <a:p>
            <a:pPr indent="-205740" lvl="0" marL="228600" rtl="0" algn="l">
              <a:lnSpc>
                <a:spcPct val="90000"/>
              </a:lnSpc>
              <a:spcBef>
                <a:spcPts val="1000"/>
              </a:spcBef>
              <a:spcAft>
                <a:spcPts val="0"/>
              </a:spcAft>
              <a:buSzPct val="100000"/>
              <a:buFont typeface="Calibri"/>
              <a:buAutoNum type="arabicPeriod"/>
            </a:pPr>
            <a:r>
              <a:rPr b="1" lang="pt-PT">
                <a:latin typeface="Arial"/>
                <a:ea typeface="Arial"/>
                <a:cs typeface="Arial"/>
                <a:sym typeface="Arial"/>
              </a:rPr>
              <a:t>Aprendizagem Colaborativa: </a:t>
            </a:r>
            <a:r>
              <a:rPr lang="pt-PT">
                <a:latin typeface="Arial"/>
                <a:ea typeface="Arial"/>
                <a:cs typeface="Arial"/>
                <a:sym typeface="Arial"/>
              </a:rPr>
              <a:t>As plataformas online facilitam a aprendizagem colaborativa, permitindo que os jogadores trabalhem em conjunto para resolver desafios e partilhar ideias.</a:t>
            </a:r>
            <a:endParaRPr>
              <a:latin typeface="Arial"/>
              <a:ea typeface="Arial"/>
              <a:cs typeface="Arial"/>
              <a:sym typeface="Arial"/>
            </a:endParaRPr>
          </a:p>
          <a:p>
            <a:pPr indent="-110490" lvl="0" marL="228600" rtl="0" algn="l">
              <a:lnSpc>
                <a:spcPct val="90000"/>
              </a:lnSpc>
              <a:spcBef>
                <a:spcPts val="1000"/>
              </a:spcBef>
              <a:spcAft>
                <a:spcPts val="0"/>
              </a:spcAft>
              <a:buClr>
                <a:schemeClr val="lt1"/>
              </a:buClr>
              <a:buSzPct val="100000"/>
              <a:buNone/>
            </a:pPr>
            <a:r>
              <a:t/>
            </a:r>
            <a:endParaRPr i="0">
              <a:latin typeface="Arial"/>
              <a:ea typeface="Arial"/>
              <a:cs typeface="Arial"/>
              <a:sym typeface="Arial"/>
            </a:endParaRPr>
          </a:p>
        </p:txBody>
      </p:sp>
      <p:pic>
        <p:nvPicPr>
          <p:cNvPr id="585" name="Google Shape;585;p7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pt-PT" sz="3600"/>
              <a:t>Atividade Assíncrona</a:t>
            </a:r>
            <a:endParaRPr>
              <a:latin typeface="Arial"/>
              <a:ea typeface="Arial"/>
              <a:cs typeface="Arial"/>
              <a:sym typeface="Arial"/>
            </a:endParaRPr>
          </a:p>
        </p:txBody>
      </p:sp>
      <p:sp>
        <p:nvSpPr>
          <p:cNvPr id="591" name="Google Shape;591;p7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1000"/>
              </a:spcBef>
              <a:spcAft>
                <a:spcPts val="0"/>
              </a:spcAft>
              <a:buSzPts val="2400"/>
              <a:buChar char="•"/>
            </a:pPr>
            <a:r>
              <a:rPr lang="pt-PT"/>
              <a:t>Explore os jogos, se possível imprima e experimente utilizá-los com a ajuda do App TEC++US 2.0.</a:t>
            </a:r>
            <a:endParaRPr/>
          </a:p>
          <a:p>
            <a:pPr indent="-228600" lvl="0" marL="228600" rtl="0" algn="l">
              <a:lnSpc>
                <a:spcPct val="90000"/>
              </a:lnSpc>
              <a:spcBef>
                <a:spcPts val="1000"/>
              </a:spcBef>
              <a:spcAft>
                <a:spcPts val="0"/>
              </a:spcAft>
              <a:buSzPts val="2400"/>
              <a:buChar char="•"/>
            </a:pPr>
            <a:r>
              <a:rPr lang="pt-PT"/>
              <a:t>Crie um post avaliando os quatro jogos para impressão do TEC++US 2.0.</a:t>
            </a:r>
            <a:endParaRPr/>
          </a:p>
          <a:p>
            <a:pPr indent="-228600" lvl="0" marL="228600" rtl="0" algn="l">
              <a:lnSpc>
                <a:spcPct val="90000"/>
              </a:lnSpc>
              <a:spcBef>
                <a:spcPts val="1000"/>
              </a:spcBef>
              <a:spcAft>
                <a:spcPts val="0"/>
              </a:spcAft>
              <a:buSzPts val="2400"/>
              <a:buChar char="•"/>
            </a:pPr>
            <a:r>
              <a:rPr lang="pt-PT"/>
              <a:t>Inclua algumas sugestões para melhorar os materiais dando o seu feedback.</a:t>
            </a:r>
            <a:endParaRPr/>
          </a:p>
        </p:txBody>
      </p:sp>
      <p:pic>
        <p:nvPicPr>
          <p:cNvPr id="592" name="Google Shape;592;p7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5. </a:t>
            </a:r>
            <a:r>
              <a:rPr lang="pt-PT" sz="3400"/>
              <a:t>Preparação de uma atividade de aula utilizando materiais TEC++US 2.0</a:t>
            </a:r>
            <a:endParaRPr sz="3400"/>
          </a:p>
        </p:txBody>
      </p:sp>
      <p:pic>
        <p:nvPicPr>
          <p:cNvPr id="598" name="Google Shape;598;p7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Envolvendo atividades em sala de aula com TEC++US 2.0</a:t>
            </a:r>
            <a:endParaRPr>
              <a:latin typeface="Arial"/>
              <a:ea typeface="Arial"/>
              <a:cs typeface="Arial"/>
              <a:sym typeface="Arial"/>
            </a:endParaRPr>
          </a:p>
        </p:txBody>
      </p:sp>
      <p:sp>
        <p:nvSpPr>
          <p:cNvPr id="604" name="Google Shape;604;p79"/>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2400"/>
              <a:buNone/>
            </a:pPr>
            <a:r>
              <a:rPr lang="pt-PT">
                <a:latin typeface="Arial"/>
                <a:ea typeface="Arial"/>
                <a:cs typeface="Arial"/>
                <a:sym typeface="Arial"/>
              </a:rPr>
              <a:t>Atividade em grupo</a:t>
            </a:r>
            <a:r>
              <a:rPr lang="pt-PT">
                <a:latin typeface="Arial"/>
                <a:ea typeface="Arial"/>
                <a:cs typeface="Arial"/>
                <a:sym typeface="Arial"/>
              </a:rPr>
              <a:t> (1h)</a:t>
            </a:r>
            <a:endParaRPr/>
          </a:p>
          <a:p>
            <a:pPr indent="0" lvl="0" marL="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SzPts val="2400"/>
              <a:buChar char="•"/>
            </a:pPr>
            <a:r>
              <a:rPr lang="pt-PT">
                <a:latin typeface="Arial"/>
                <a:ea typeface="Arial"/>
                <a:cs typeface="Arial"/>
                <a:sym typeface="Arial"/>
              </a:rPr>
              <a:t>Discutir em grupo uma atividade proposta utilizando o TEC++US 2.0, utilizado como ferramenta para potencializar a experiência de aprendizagem. (30 minutos)</a:t>
            </a:r>
            <a:endParaRPr>
              <a:latin typeface="Arial"/>
              <a:ea typeface="Arial"/>
              <a:cs typeface="Arial"/>
              <a:sym typeface="Arial"/>
            </a:endParaRPr>
          </a:p>
          <a:p>
            <a:pPr indent="-228600" lvl="0" marL="228600" rtl="0" algn="l">
              <a:lnSpc>
                <a:spcPct val="90000"/>
              </a:lnSpc>
              <a:spcBef>
                <a:spcPts val="1000"/>
              </a:spcBef>
              <a:spcAft>
                <a:spcPts val="0"/>
              </a:spcAft>
              <a:buSzPts val="2400"/>
              <a:buChar char="•"/>
            </a:pPr>
            <a:r>
              <a:rPr lang="pt-PT">
                <a:latin typeface="Arial"/>
                <a:ea typeface="Arial"/>
                <a:cs typeface="Arial"/>
                <a:sym typeface="Arial"/>
              </a:rPr>
              <a:t>Destaque os principais objetivos de aprendizagem que a atividade pretende alcançar.</a:t>
            </a:r>
            <a:endParaRPr>
              <a:latin typeface="Arial"/>
              <a:ea typeface="Arial"/>
              <a:cs typeface="Arial"/>
              <a:sym typeface="Arial"/>
            </a:endParaRPr>
          </a:p>
          <a:p>
            <a:pPr indent="-228600" lvl="0" marL="228600" rtl="0" algn="l">
              <a:lnSpc>
                <a:spcPct val="90000"/>
              </a:lnSpc>
              <a:spcBef>
                <a:spcPts val="1000"/>
              </a:spcBef>
              <a:spcAft>
                <a:spcPts val="0"/>
              </a:spcAft>
              <a:buSzPts val="2400"/>
              <a:buChar char="•"/>
            </a:pPr>
            <a:r>
              <a:rPr lang="pt-PT">
                <a:latin typeface="Arial"/>
                <a:ea typeface="Arial"/>
                <a:cs typeface="Arial"/>
                <a:sym typeface="Arial"/>
              </a:rPr>
              <a:t>Crie um rascunho de planificação sobre a proposta de atividades do seu grupo. (20 minutos)</a:t>
            </a:r>
            <a:endParaRPr>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p>
        </p:txBody>
      </p:sp>
      <p:pic>
        <p:nvPicPr>
          <p:cNvPr id="605" name="Google Shape;605;p7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pt-PT"/>
              <a:t>Comece a preparar uma apresentação de uma prática simulada (1h)</a:t>
            </a:r>
            <a:endParaRPr/>
          </a:p>
        </p:txBody>
      </p:sp>
      <p:sp>
        <p:nvSpPr>
          <p:cNvPr id="611" name="Google Shape;611;p80"/>
          <p:cNvSpPr txBox="1"/>
          <p:nvPr>
            <p:ph idx="1" type="body"/>
          </p:nvPr>
        </p:nvSpPr>
        <p:spPr>
          <a:xfrm>
            <a:off x="1360324" y="1968964"/>
            <a:ext cx="10066791" cy="383643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lt1"/>
              </a:buClr>
              <a:buSzPts val="2400"/>
              <a:buFont typeface="Calibri"/>
              <a:buAutoNum type="arabicPeriod"/>
            </a:pPr>
            <a:r>
              <a:rPr b="1" lang="pt-PT">
                <a:latin typeface="Arial"/>
                <a:ea typeface="Arial"/>
                <a:cs typeface="Arial"/>
                <a:sym typeface="Arial"/>
              </a:rPr>
              <a:t>Introdução</a:t>
            </a:r>
            <a:r>
              <a:rPr b="1" i="0" lang="pt-PT">
                <a:latin typeface="Arial"/>
                <a:ea typeface="Arial"/>
                <a:cs typeface="Arial"/>
                <a:sym typeface="Arial"/>
              </a:rPr>
              <a:t> (5 min)</a:t>
            </a:r>
            <a:r>
              <a:rPr b="0" i="0" lang="pt-PT">
                <a:latin typeface="Arial"/>
                <a:ea typeface="Arial"/>
                <a:cs typeface="Arial"/>
                <a:sym typeface="Arial"/>
              </a:rPr>
              <a:t>:</a:t>
            </a:r>
            <a:endParaRPr/>
          </a:p>
          <a:p>
            <a:pPr indent="-285750" lvl="1" marL="742950" rtl="0" algn="l">
              <a:lnSpc>
                <a:spcPct val="90000"/>
              </a:lnSpc>
              <a:spcBef>
                <a:spcPts val="500"/>
              </a:spcBef>
              <a:spcAft>
                <a:spcPts val="0"/>
              </a:spcAft>
              <a:buSzPts val="2000"/>
              <a:buFont typeface="Calibri"/>
              <a:buAutoNum type="arabicPeriod"/>
            </a:pPr>
            <a:r>
              <a:rPr lang="pt-PT">
                <a:latin typeface="Arial"/>
                <a:ea typeface="Arial"/>
                <a:cs typeface="Arial"/>
                <a:sym typeface="Arial"/>
              </a:rPr>
              <a:t>Explicar o conceito de ecossistemas e a importância da atividade.</a:t>
            </a:r>
            <a:endParaRPr>
              <a:latin typeface="Arial"/>
              <a:ea typeface="Arial"/>
              <a:cs typeface="Arial"/>
              <a:sym typeface="Arial"/>
            </a:endParaRPr>
          </a:p>
          <a:p>
            <a:pPr indent="-285750" lvl="1" marL="742950" rtl="0" algn="l">
              <a:lnSpc>
                <a:spcPct val="90000"/>
              </a:lnSpc>
              <a:spcBef>
                <a:spcPts val="500"/>
              </a:spcBef>
              <a:spcAft>
                <a:spcPts val="0"/>
              </a:spcAft>
              <a:buSzPts val="2000"/>
              <a:buFont typeface="Calibri"/>
              <a:buAutoNum type="arabicPeriod"/>
            </a:pPr>
            <a:r>
              <a:rPr lang="pt-PT">
                <a:latin typeface="Arial"/>
                <a:ea typeface="Arial"/>
                <a:cs typeface="Arial"/>
                <a:sym typeface="Arial"/>
              </a:rPr>
              <a:t>Demonstre resumidamente como navegar no aplicativo TEC++US 2.0.</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Font typeface="Calibri"/>
              <a:buAutoNum type="arabicPeriod"/>
            </a:pPr>
            <a:r>
              <a:rPr b="1" lang="pt-PT">
                <a:latin typeface="Arial"/>
                <a:ea typeface="Arial"/>
                <a:cs typeface="Arial"/>
                <a:sym typeface="Arial"/>
              </a:rPr>
              <a:t>Exploração em Grupo</a:t>
            </a:r>
            <a:r>
              <a:rPr b="1" i="0" lang="pt-PT">
                <a:latin typeface="Arial"/>
                <a:ea typeface="Arial"/>
                <a:cs typeface="Arial"/>
                <a:sym typeface="Arial"/>
              </a:rPr>
              <a:t> (5 min)</a:t>
            </a:r>
            <a:r>
              <a:rPr b="0" i="0" lang="pt-PT">
                <a:latin typeface="Arial"/>
                <a:ea typeface="Arial"/>
                <a:cs typeface="Arial"/>
                <a:sym typeface="Arial"/>
              </a:rPr>
              <a:t>:</a:t>
            </a:r>
            <a:endParaRPr/>
          </a:p>
          <a:p>
            <a:pPr indent="-285750" lvl="1" marL="742950" rtl="0" algn="l">
              <a:lnSpc>
                <a:spcPct val="90000"/>
              </a:lnSpc>
              <a:spcBef>
                <a:spcPts val="500"/>
              </a:spcBef>
              <a:spcAft>
                <a:spcPts val="0"/>
              </a:spcAft>
              <a:buSzPts val="2000"/>
              <a:buFont typeface="Calibri"/>
              <a:buAutoNum type="arabicPeriod"/>
            </a:pPr>
            <a:r>
              <a:rPr lang="pt-PT">
                <a:latin typeface="Arial"/>
                <a:ea typeface="Arial"/>
                <a:cs typeface="Arial"/>
                <a:sym typeface="Arial"/>
              </a:rPr>
              <a:t>Tipo de trabalho (trabalho de grupo/trabalho individual/exploração/...)</a:t>
            </a:r>
            <a:endParaRPr>
              <a:latin typeface="Arial"/>
              <a:ea typeface="Arial"/>
              <a:cs typeface="Arial"/>
              <a:sym typeface="Arial"/>
            </a:endParaRPr>
          </a:p>
          <a:p>
            <a:pPr indent="-285750" lvl="1" marL="742950" rtl="0" algn="l">
              <a:lnSpc>
                <a:spcPct val="90000"/>
              </a:lnSpc>
              <a:spcBef>
                <a:spcPts val="500"/>
              </a:spcBef>
              <a:spcAft>
                <a:spcPts val="0"/>
              </a:spcAft>
              <a:buSzPts val="2000"/>
              <a:buFont typeface="Calibri"/>
              <a:buAutoNum type="arabicPeriod"/>
            </a:pPr>
            <a:r>
              <a:rPr lang="pt-PT">
                <a:latin typeface="Arial"/>
                <a:ea typeface="Arial"/>
                <a:cs typeface="Arial"/>
                <a:sym typeface="Arial"/>
              </a:rPr>
              <a:t>Instruções para usar o TEC++US 2.0 para explorar materiais relacionados ao ecossistema.</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Font typeface="Calibri"/>
              <a:buAutoNum type="arabicPeriod"/>
            </a:pPr>
            <a:r>
              <a:rPr b="1" lang="pt-PT">
                <a:latin typeface="Arial"/>
                <a:ea typeface="Arial"/>
                <a:cs typeface="Arial"/>
                <a:sym typeface="Arial"/>
              </a:rPr>
              <a:t>Discussão e Partilha</a:t>
            </a:r>
            <a:r>
              <a:rPr b="1" i="0" lang="pt-PT">
                <a:latin typeface="Arial"/>
                <a:ea typeface="Arial"/>
                <a:cs typeface="Arial"/>
                <a:sym typeface="Arial"/>
              </a:rPr>
              <a:t> (5 min)</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lang="pt-PT">
                <a:latin typeface="Arial"/>
                <a:ea typeface="Arial"/>
                <a:cs typeface="Arial"/>
                <a:sym typeface="Arial"/>
              </a:rPr>
              <a:t>Compartilhe descobertas e insights usando os recursos do TEC++US 2.0.</a:t>
            </a:r>
            <a:endParaRPr/>
          </a:p>
          <a:p>
            <a:pPr indent="-228600" lvl="0" marL="228600" rtl="0" algn="l">
              <a:lnSpc>
                <a:spcPct val="90000"/>
              </a:lnSpc>
              <a:spcBef>
                <a:spcPts val="1000"/>
              </a:spcBef>
              <a:spcAft>
                <a:spcPts val="0"/>
              </a:spcAft>
              <a:buClr>
                <a:schemeClr val="lt1"/>
              </a:buClr>
              <a:buSzPts val="2400"/>
              <a:buFont typeface="Calibri"/>
              <a:buAutoNum type="arabicPeriod"/>
            </a:pPr>
            <a:r>
              <a:rPr b="1" lang="pt-PT">
                <a:latin typeface="Arial"/>
                <a:ea typeface="Arial"/>
                <a:cs typeface="Arial"/>
                <a:sym typeface="Arial"/>
              </a:rPr>
              <a:t>Avaliação</a:t>
            </a:r>
            <a:r>
              <a:rPr b="1" i="0" lang="pt-PT">
                <a:latin typeface="Arial"/>
                <a:ea typeface="Arial"/>
                <a:cs typeface="Arial"/>
                <a:sym typeface="Arial"/>
              </a:rPr>
              <a:t> (10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lang="pt-PT">
                <a:latin typeface="Arial"/>
                <a:ea typeface="Arial"/>
                <a:cs typeface="Arial"/>
                <a:sym typeface="Arial"/>
              </a:rPr>
              <a:t>Explique a avaliação final usando TEC++US 2.0 para avaliar a compreensão.</a:t>
            </a:r>
            <a:endParaRPr/>
          </a:p>
        </p:txBody>
      </p:sp>
      <p:pic>
        <p:nvPicPr>
          <p:cNvPr id="612" name="Google Shape;612;p8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0" lang="pt-PT" sz="4800">
                <a:solidFill>
                  <a:srgbClr val="FFFFFF"/>
                </a:solidFill>
                <a:latin typeface="Calibri"/>
                <a:ea typeface="Calibri"/>
                <a:cs typeface="Calibri"/>
                <a:sym typeface="Calibri"/>
              </a:rPr>
              <a:t>Notou algo em particular nesta banda de rock?</a:t>
            </a:r>
            <a:endParaRPr sz="4800">
              <a:solidFill>
                <a:schemeClr val="lt1"/>
              </a:solidFill>
              <a:latin typeface="Arial"/>
              <a:ea typeface="Arial"/>
              <a:cs typeface="Arial"/>
              <a:sym typeface="Arial"/>
            </a:endParaRPr>
          </a:p>
        </p:txBody>
      </p:sp>
      <p:pic>
        <p:nvPicPr>
          <p:cNvPr descr="Joe Elliott of Def Leppard talks streaming, Hysteria and label rows" id="92" name="Google Shape;92;p18"/>
          <p:cNvPicPr preferRelativeResize="0"/>
          <p:nvPr/>
        </p:nvPicPr>
        <p:blipFill rotWithShape="1">
          <a:blip r:embed="rId4">
            <a:alphaModFix/>
          </a:blip>
          <a:srcRect b="0" l="0" r="0" t="0"/>
          <a:stretch/>
        </p:blipFill>
        <p:spPr>
          <a:xfrm>
            <a:off x="0" y="2543176"/>
            <a:ext cx="12192000" cy="3633787"/>
          </a:xfrm>
          <a:prstGeom prst="rect">
            <a:avLst/>
          </a:prstGeom>
          <a:noFill/>
          <a:ln>
            <a:noFill/>
          </a:ln>
        </p:spPr>
      </p:pic>
      <p:pic>
        <p:nvPicPr>
          <p:cNvPr id="93" name="Google Shape;93;p18"/>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pt-PT" sz="3600"/>
              <a:t>Atividade Assíncrona</a:t>
            </a:r>
            <a:endParaRPr>
              <a:latin typeface="Arial"/>
              <a:ea typeface="Arial"/>
              <a:cs typeface="Arial"/>
              <a:sym typeface="Arial"/>
            </a:endParaRPr>
          </a:p>
        </p:txBody>
      </p:sp>
      <p:sp>
        <p:nvSpPr>
          <p:cNvPr id="618" name="Google Shape;618;p8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Clr>
                <a:schemeClr val="dk1"/>
              </a:buClr>
              <a:buSzPts val="1100"/>
              <a:buFont typeface="Arial"/>
              <a:buNone/>
            </a:pPr>
            <a:r>
              <a:rPr b="1" lang="pt-PT">
                <a:latin typeface="Arial"/>
                <a:ea typeface="Arial"/>
                <a:cs typeface="Arial"/>
                <a:sym typeface="Arial"/>
              </a:rPr>
              <a:t>Crie uma apresentação em Power Point para ser apresentada na próxima sessão do trabalho planeado e estratégias utilizadas para implementar o TEC++US 2.0 na Aprendizagem e Inclusão de Línguas.</a:t>
            </a:r>
            <a:endParaRPr b="1">
              <a:latin typeface="Arial"/>
              <a:ea typeface="Arial"/>
              <a:cs typeface="Arial"/>
              <a:sym typeface="Arial"/>
            </a:endParaRPr>
          </a:p>
          <a:p>
            <a:pPr indent="0" lvl="0" marL="0" rtl="0" algn="just">
              <a:lnSpc>
                <a:spcPct val="90000"/>
              </a:lnSpc>
              <a:spcBef>
                <a:spcPts val="1000"/>
              </a:spcBef>
              <a:spcAft>
                <a:spcPts val="0"/>
              </a:spcAft>
              <a:buClr>
                <a:schemeClr val="dk1"/>
              </a:buClr>
              <a:buSzPts val="1100"/>
              <a:buNone/>
            </a:pPr>
            <a:r>
              <a:rPr b="1" lang="pt-PT">
                <a:latin typeface="Arial"/>
                <a:ea typeface="Arial"/>
                <a:cs typeface="Arial"/>
                <a:sym typeface="Arial"/>
              </a:rPr>
              <a:t>Se possível implemente a atividade com os seus alunos e documente a apresentação com algumas imagens do trabalho realizado.</a:t>
            </a:r>
            <a:endParaRPr b="1">
              <a:latin typeface="Arial"/>
              <a:ea typeface="Arial"/>
              <a:cs typeface="Arial"/>
              <a:sym typeface="Arial"/>
            </a:endParaRPr>
          </a:p>
        </p:txBody>
      </p:sp>
      <p:pic>
        <p:nvPicPr>
          <p:cNvPr id="619" name="Google Shape;619;p8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lang="pt-PT" sz="3400">
                <a:latin typeface="Arial"/>
                <a:ea typeface="Arial"/>
                <a:cs typeface="Arial"/>
                <a:sym typeface="Arial"/>
              </a:rPr>
              <a:t>6. </a:t>
            </a:r>
            <a:r>
              <a:rPr lang="pt-PT" sz="3400"/>
              <a:t>Apresentação de trabalhos realizados</a:t>
            </a:r>
            <a:endParaRPr sz="3400">
              <a:latin typeface="Arial"/>
              <a:ea typeface="Arial"/>
              <a:cs typeface="Arial"/>
              <a:sym typeface="Arial"/>
            </a:endParaRPr>
          </a:p>
        </p:txBody>
      </p:sp>
      <p:pic>
        <p:nvPicPr>
          <p:cNvPr id="625" name="Google Shape;625;p8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Apresentações dos grupos</a:t>
            </a:r>
            <a:endParaRPr/>
          </a:p>
        </p:txBody>
      </p:sp>
      <p:sp>
        <p:nvSpPr>
          <p:cNvPr id="631" name="Google Shape;631;p83"/>
          <p:cNvSpPr txBox="1"/>
          <p:nvPr>
            <p:ph idx="1" type="body"/>
          </p:nvPr>
        </p:nvSpPr>
        <p:spPr>
          <a:xfrm>
            <a:off x="1560349" y="3829050"/>
            <a:ext cx="10066791" cy="25408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Cada grupo tem 15 minutos para apresentar o seu Power Point e atividades.</a:t>
            </a:r>
            <a:endParaRPr/>
          </a:p>
        </p:txBody>
      </p:sp>
      <p:pic>
        <p:nvPicPr>
          <p:cNvPr id="632" name="Google Shape;632;p8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Balanço global</a:t>
            </a:r>
            <a:endParaRPr/>
          </a:p>
        </p:txBody>
      </p:sp>
      <p:sp>
        <p:nvSpPr>
          <p:cNvPr id="638" name="Google Shape;638;p84"/>
          <p:cNvSpPr txBox="1"/>
          <p:nvPr>
            <p:ph idx="1" type="body"/>
          </p:nvPr>
        </p:nvSpPr>
        <p:spPr>
          <a:xfrm>
            <a:off x="1560349" y="1976261"/>
            <a:ext cx="10066791" cy="3836433"/>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lt1"/>
              </a:buClr>
              <a:buSzPct val="100000"/>
              <a:buNone/>
            </a:pPr>
            <a:r>
              <a:t/>
            </a:r>
            <a:endParaRPr/>
          </a:p>
          <a:p>
            <a:pPr indent="-228600" lvl="0" marL="228600" rtl="0" algn="l">
              <a:lnSpc>
                <a:spcPct val="90000"/>
              </a:lnSpc>
              <a:spcBef>
                <a:spcPts val="1000"/>
              </a:spcBef>
              <a:spcAft>
                <a:spcPts val="0"/>
              </a:spcAft>
              <a:buSzPct val="100000"/>
              <a:buChar char="•"/>
            </a:pPr>
            <a:r>
              <a:rPr lang="pt-PT"/>
              <a:t>O que eu aprendi?</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O que fez você aprender?</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Para que servem/foram usadas essas aulas?</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O que é importante/faz sentido compartilhar com os colegas?</a:t>
            </a:r>
            <a:endParaRPr/>
          </a:p>
          <a:p>
            <a:pPr indent="0" lvl="0" marL="228600" rtl="0" algn="l">
              <a:lnSpc>
                <a:spcPct val="90000"/>
              </a:lnSpc>
              <a:spcBef>
                <a:spcPts val="1000"/>
              </a:spcBef>
              <a:spcAft>
                <a:spcPts val="0"/>
              </a:spcAft>
              <a:buNone/>
            </a:pPr>
            <a:r>
              <a:t/>
            </a:r>
            <a:endParaRPr/>
          </a:p>
          <a:p>
            <a:pPr indent="-228600" lvl="0" marL="228600" rtl="0" algn="l">
              <a:lnSpc>
                <a:spcPct val="90000"/>
              </a:lnSpc>
              <a:spcBef>
                <a:spcPts val="1000"/>
              </a:spcBef>
              <a:spcAft>
                <a:spcPts val="0"/>
              </a:spcAft>
              <a:buSzPct val="100000"/>
              <a:buChar char="•"/>
            </a:pPr>
            <a:r>
              <a:rPr lang="pt-PT"/>
              <a:t>Como vejo o futuro? Que continuidade? Que dúvidas, dilemas, tensões?</a:t>
            </a:r>
            <a:endParaRPr/>
          </a:p>
        </p:txBody>
      </p:sp>
      <p:pic>
        <p:nvPicPr>
          <p:cNvPr id="639" name="Google Shape;639;p8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pt-PT" sz="3600"/>
              <a:t>Atividade Assíncrona</a:t>
            </a:r>
            <a:endParaRPr/>
          </a:p>
        </p:txBody>
      </p:sp>
      <p:sp>
        <p:nvSpPr>
          <p:cNvPr id="645" name="Google Shape;645;p8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SzPts val="2400"/>
              <a:buChar char="•"/>
            </a:pPr>
            <a:r>
              <a:rPr lang="pt-PT"/>
              <a:t>Crie um post na plataforma de formação referente ao trabalho e atividades desta formação, refletindo sobre o impacto que as ferramentas TEC++US 2.0 podem ter a nível profissional e pedagógico.</a:t>
            </a:r>
            <a:endParaRPr/>
          </a:p>
        </p:txBody>
      </p:sp>
      <p:pic>
        <p:nvPicPr>
          <p:cNvPr id="646" name="Google Shape;646;p8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t>Obrigado!</a:t>
            </a:r>
            <a:endParaRPr/>
          </a:p>
        </p:txBody>
      </p:sp>
      <p:pic>
        <p:nvPicPr>
          <p:cNvPr id="652" name="Google Shape;652;p8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b="0" i="0" lang="pt-PT" sz="1800" u="none" strike="noStrike">
                <a:solidFill>
                  <a:srgbClr val="70757A"/>
                </a:solidFill>
                <a:latin typeface="arial"/>
                <a:ea typeface="arial"/>
                <a:cs typeface="arial"/>
                <a:sym typeface="arial"/>
              </a:rPr>
              <a:t>Def Leppard</a:t>
            </a:r>
            <a:endParaRPr>
              <a:latin typeface="Arial"/>
              <a:ea typeface="Arial"/>
              <a:cs typeface="Arial"/>
              <a:sym typeface="Arial"/>
            </a:endParaRPr>
          </a:p>
        </p:txBody>
      </p:sp>
      <p:sp>
        <p:nvSpPr>
          <p:cNvPr id="99" name="Google Shape;99;p19"/>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100"/>
              <a:buNone/>
            </a:pPr>
            <a:r>
              <a:rPr lang="pt-PT" sz="1800">
                <a:solidFill>
                  <a:srgbClr val="FFFFFF"/>
                </a:solidFill>
                <a:latin typeface="arial"/>
                <a:ea typeface="arial"/>
                <a:cs typeface="arial"/>
                <a:sym typeface="arial"/>
              </a:rPr>
              <a:t>Richard John Cyril Allen (nascido em 1 de novembro de 1963) é um baterista inglês que toca na banda de hard rock Def Leppard desde 1978. Superou a amputação do braço esquerdo em janeiro de 1985 e continuou a tocar com a banda, que passou a sua fase de maior sucesso comercial. (in Wikipédia)</a:t>
            </a:r>
            <a:endParaRPr/>
          </a:p>
        </p:txBody>
      </p:sp>
      <p:pic>
        <p:nvPicPr>
          <p:cNvPr id="100" name="Google Shape;100;p19"/>
          <p:cNvPicPr preferRelativeResize="0"/>
          <p:nvPr>
            <p:ph idx="2" type="pic"/>
          </p:nvPr>
        </p:nvPicPr>
        <p:blipFill rotWithShape="1">
          <a:blip r:embed="rId4">
            <a:alphaModFix/>
          </a:blip>
          <a:srcRect b="49" l="0" r="0" t="49"/>
          <a:stretch/>
        </p:blipFill>
        <p:spPr>
          <a:xfrm>
            <a:off x="995363" y="1198563"/>
            <a:ext cx="5108575" cy="5108575"/>
          </a:xfrm>
          <a:prstGeom prst="rect">
            <a:avLst/>
          </a:prstGeom>
          <a:noFill/>
          <a:ln>
            <a:noFill/>
          </a:ln>
        </p:spPr>
      </p:pic>
      <p:pic>
        <p:nvPicPr>
          <p:cNvPr id="101" name="Google Shape;101;p19"/>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976872" y="2869500"/>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pt-PT"/>
              <a:t>Inclusão</a:t>
            </a:r>
            <a:endParaRPr>
              <a:latin typeface="Arial"/>
              <a:ea typeface="Arial"/>
              <a:cs typeface="Arial"/>
              <a:sym typeface="Arial"/>
            </a:endParaRPr>
          </a:p>
        </p:txBody>
      </p:sp>
      <p:pic>
        <p:nvPicPr>
          <p:cNvPr descr="Aniversário do DIVERSA: nove anos de educação inclusiva na prática" id="107" name="Google Shape;107;p20"/>
          <p:cNvPicPr preferRelativeResize="0"/>
          <p:nvPr/>
        </p:nvPicPr>
        <p:blipFill rotWithShape="1">
          <a:blip r:embed="rId4">
            <a:alphaModFix/>
          </a:blip>
          <a:srcRect b="0" l="0" r="0" t="0"/>
          <a:stretch/>
        </p:blipFill>
        <p:spPr>
          <a:xfrm>
            <a:off x="5910020" y="1547644"/>
            <a:ext cx="5962973" cy="3975315"/>
          </a:xfrm>
          <a:prstGeom prst="rect">
            <a:avLst/>
          </a:prstGeom>
          <a:noFill/>
          <a:ln>
            <a:noFill/>
          </a:ln>
        </p:spPr>
      </p:pic>
      <p:pic>
        <p:nvPicPr>
          <p:cNvPr id="108" name="Google Shape;108;p20"/>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lo de apresentaçã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